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" ContentType="image/ti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theme/theme2.xml" ContentType="application/vnd.openxmlformats-officedocument.theme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theme/theme3.xml" ContentType="application/vnd.openxmlformats-officedocument.theme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  <p:sldMasterId id="2147483709" r:id="rId2"/>
    <p:sldMasterId id="2147483745" r:id="rId3"/>
    <p:sldMasterId id="2147483781" r:id="rId4"/>
    <p:sldMasterId id="2147483826" r:id="rId5"/>
  </p:sldMasterIdLst>
  <p:notesMasterIdLst>
    <p:notesMasterId r:id="rId26"/>
  </p:notesMasterIdLst>
  <p:sldIdLst>
    <p:sldId id="285" r:id="rId6"/>
    <p:sldId id="504" r:id="rId7"/>
    <p:sldId id="505" r:id="rId8"/>
    <p:sldId id="506" r:id="rId9"/>
    <p:sldId id="507" r:id="rId10"/>
    <p:sldId id="508" r:id="rId11"/>
    <p:sldId id="262" r:id="rId12"/>
    <p:sldId id="289" r:id="rId13"/>
    <p:sldId id="509" r:id="rId14"/>
    <p:sldId id="510" r:id="rId15"/>
    <p:sldId id="511" r:id="rId16"/>
    <p:sldId id="475" r:id="rId17"/>
    <p:sldId id="477" r:id="rId18"/>
    <p:sldId id="478" r:id="rId19"/>
    <p:sldId id="479" r:id="rId20"/>
    <p:sldId id="476" r:id="rId21"/>
    <p:sldId id="512" r:id="rId22"/>
    <p:sldId id="470" r:id="rId23"/>
    <p:sldId id="471" r:id="rId24"/>
    <p:sldId id="435" r:id="rId25"/>
  </p:sldIdLst>
  <p:sldSz cx="9144000" cy="5143500" type="screen16x9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880" autoAdjust="0"/>
    <p:restoredTop sz="74245"/>
  </p:normalViewPr>
  <p:slideViewPr>
    <p:cSldViewPr snapToGrid="0" snapToObjects="1" showGuides="1">
      <p:cViewPr varScale="1">
        <p:scale>
          <a:sx n="88" d="100"/>
          <a:sy n="88" d="100"/>
        </p:scale>
        <p:origin x="-1546" y="-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BE012A-D992-5D42-B86E-AA2BC0764EE1}" type="datetimeFigureOut">
              <a:rPr lang="en-US" smtClean="0"/>
              <a:t>5/3/2018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D02FFD-07D4-5C4F-BD77-9210081773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1535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Copyright IBM Corporation 2016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5275DD5-0764-482C-9A5A-1DB6DE378BB8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8491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Latin American Bank with great deal of Kubernetes experience running an existing bank portal, desires a vendor provided orchestration (Kubernetes) platform to improve their operational and security posture while maintaining alignment with the rate and pace of the open source community’s feature set. </a:t>
            </a:r>
          </a:p>
          <a:p>
            <a:r>
              <a:rPr lang="en-US" dirty="0"/>
              <a:t>Illustration of Support and Common Services as a differentiator</a:t>
            </a:r>
          </a:p>
          <a:p>
            <a:r>
              <a:rPr lang="en-US" dirty="0"/>
              <a:t>Client Benefits include: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10’s of thousands of dev hours investment in features, integrations and update of common services and components driven by IBM’s strategic direction for containerization of middleware with ICP as the deployment vehicle.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Support for the open source components installed via IBM Cloud Private (K8s, Helm, Docker CE, </a:t>
            </a:r>
            <a:r>
              <a:rPr lang="en-US" dirty="0" err="1"/>
              <a:t>etc</a:t>
            </a:r>
            <a:r>
              <a:rPr lang="en-US" dirty="0"/>
              <a:t> …)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Continued IBM investment and evolution of IBM Cloud Private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D02FFD-07D4-5C4F-BD77-92100817734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0238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Common inquiry … if a lot of this is on open source … then why don’t I just do it myself.</a:t>
            </a:r>
          </a:p>
          <a:p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Well — you could. Kubernetes center of screen.   </a:t>
            </a:r>
          </a:p>
          <a:p>
            <a:pPr lvl="1"/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Until you realize that your dev team wants to have a </a:t>
            </a:r>
            <a:r>
              <a:rPr lang="en-US" sz="9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devOps</a:t>
            </a:r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pipeline to build micro services (Jenkins, Microclimate, </a:t>
            </a:r>
            <a:r>
              <a:rPr lang="en-US" sz="9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Microprofile</a:t>
            </a:r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glyphs)</a:t>
            </a:r>
          </a:p>
          <a:p>
            <a:pPr lvl="2"/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oh wait and they want to be able to keep the app up while they update it (ISTIO glyph)</a:t>
            </a:r>
          </a:p>
          <a:p>
            <a:pPr lvl="2"/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they’d like to explore modernizing a few estate monolithic apps. (Liberty, MQ, DB2 glyphs)</a:t>
            </a:r>
          </a:p>
          <a:p>
            <a:pPr lvl="1"/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ops asks how can they package services for their </a:t>
            </a:r>
            <a:r>
              <a:rPr lang="en-US" sz="9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devs</a:t>
            </a:r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(HELM glyph) to keep up</a:t>
            </a:r>
          </a:p>
          <a:p>
            <a:pPr marL="342900" marR="0" lvl="1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and now somebody realizes that your ops team wants to standardize on a specific Docker version type (Docker Glyph)</a:t>
            </a:r>
          </a:p>
          <a:p>
            <a:pPr lvl="2"/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somebody then asks about monitoring/alerting (</a:t>
            </a:r>
            <a:r>
              <a:rPr lang="en-US" sz="9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prometheus</a:t>
            </a:r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glyph), logging (elk glyphs), metering (product insights glyphs)</a:t>
            </a:r>
          </a:p>
          <a:p>
            <a:pPr lvl="2"/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somebody else says how about security (vulnerability advisor glyph, vault glyph, </a:t>
            </a:r>
            <a:r>
              <a:rPr lang="en-US" sz="9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grafeas</a:t>
            </a:r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glyph)</a:t>
            </a:r>
          </a:p>
          <a:p>
            <a:pPr lvl="2"/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what about getting compliance (PCI glyph, other compliance glyphs)</a:t>
            </a:r>
          </a:p>
          <a:p>
            <a:pPr lvl="2"/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somebody else asks … how standardized, repeatable is the installation? (</a:t>
            </a:r>
            <a:r>
              <a:rPr lang="en-US" sz="9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ansible</a:t>
            </a:r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glyph)</a:t>
            </a:r>
          </a:p>
          <a:p>
            <a:pPr lvl="2"/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 do we integrate with our existing VMWare network SDN?</a:t>
            </a:r>
          </a:p>
          <a:p>
            <a:pPr lvl="2"/>
            <a:r>
              <a:rPr lang="en-US" sz="9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want this for my other architectures (Power glyph, S390 Z glyph) to help round out the story</a:t>
            </a:r>
          </a:p>
          <a:p>
            <a:pPr lvl="2"/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 can we integrate to our on premise LDAPs?</a:t>
            </a:r>
          </a:p>
          <a:p>
            <a:pPr lvl="2"/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what about surfacing some public cloud services (</a:t>
            </a:r>
            <a:r>
              <a:rPr lang="en-US" sz="9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ibm</a:t>
            </a:r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cloud glyph, open service broker API)</a:t>
            </a:r>
          </a:p>
          <a:p>
            <a:pPr lvl="2"/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somebody else says how about managing multiple deployments (</a:t>
            </a:r>
            <a:r>
              <a:rPr lang="en-US" sz="9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kubernetes</a:t>
            </a:r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glyphs … a bunch of them)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D02FFD-07D4-5C4F-BD77-92100817734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0456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D02FFD-07D4-5C4F-BD77-92100817734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5925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1, 2, and 3 are enriched by </a:t>
            </a:r>
          </a:p>
          <a:p>
            <a:r>
              <a:rPr lang="en-US" dirty="0"/>
              <a:t>4</a:t>
            </a:r>
            <a:r>
              <a:rPr lang="en-US" baseline="30000" dirty="0"/>
              <a:t>th</a:t>
            </a:r>
            <a:r>
              <a:rPr lang="en-US" dirty="0"/>
              <a:t> Use Case ::  Analytics – Exploratory, Predictive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D02FFD-07D4-5C4F-BD77-92100817734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4358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dirty="0"/>
              <a:t>IBM Analytics</a:t>
            </a:r>
            <a:r>
              <a:rPr lang="en-US" sz="1200" dirty="0"/>
              <a:t/>
            </a:r>
            <a:br>
              <a:rPr lang="en-US" sz="1200" dirty="0"/>
            </a:br>
            <a:r>
              <a:rPr lang="en-US" dirty="0"/>
              <a:t>© </a:t>
            </a:r>
            <a:r>
              <a:rPr lang="is-IS" dirty="0"/>
              <a:t>2017</a:t>
            </a:r>
            <a:r>
              <a:rPr lang="en-US" dirty="0"/>
              <a:t> IBM Corporation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FE8E9A4A-E2A2-C44A-8960-8EF5E9FBF901}" type="slidenum">
              <a:rPr lang="en-US"/>
              <a:pPr>
                <a:defRPr/>
              </a:pPr>
              <a:t>20</a:t>
            </a:fld>
            <a:endParaRPr lang="en-US"/>
          </a:p>
        </p:txBody>
      </p:sp>
      <p:sp>
        <p:nvSpPr>
          <p:cNvPr id="716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03300" y="642938"/>
            <a:ext cx="4903788" cy="2759075"/>
          </a:xfrm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716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053936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38A2F8-54F1-AB4E-B8B5-B1130F7515F8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24483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Transformation — was a client topic throughout 2017.</a:t>
            </a:r>
          </a:p>
          <a:p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Technology with the evolution and maturity of tools, platforms and methods is now primed to realize new productivity gains.</a:t>
            </a:r>
          </a:p>
          <a:p>
            <a:endParaRPr lang="en-US" sz="9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 Core trends creating a tipping point:</a:t>
            </a:r>
          </a:p>
          <a:p>
            <a:endParaRPr lang="en-US" sz="9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indent="-228600">
              <a:buAutoNum type="arabicPeriod"/>
            </a:pPr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Rising client confidence driven by increased announcements and vendor support around container orchestration    +</a:t>
            </a:r>
          </a:p>
          <a:p>
            <a:pPr marL="228600" indent="-228600">
              <a:buAutoNum type="arabicPeriod"/>
            </a:pPr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Increased maturity in platform and supporting tooling for enterprise workloads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D02FFD-07D4-5C4F-BD77-92100817734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262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When you need that extra attention to </a:t>
            </a:r>
            <a:r>
              <a:rPr lang="en-US" sz="9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security</a:t>
            </a:r>
            <a:r>
              <a:rPr lang="en-US" sz="9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en-US" sz="9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speed</a:t>
            </a:r>
            <a:r>
              <a:rPr lang="en-US" sz="9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en-US" sz="9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control</a:t>
            </a:r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empower your teams with IBM Cloud Private, a </a:t>
            </a:r>
            <a:r>
              <a:rPr lang="en-US" sz="9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transformative</a:t>
            </a:r>
            <a:r>
              <a:rPr lang="en-US" sz="90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platform for </a:t>
            </a:r>
            <a:r>
              <a:rPr lang="en-US" sz="9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building</a:t>
            </a:r>
            <a:r>
              <a:rPr lang="en-US" sz="9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cloud</a:t>
            </a:r>
            <a:r>
              <a:rPr lang="en-US" sz="9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-native </a:t>
            </a:r>
            <a:r>
              <a:rPr lang="en-US" sz="9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applications</a:t>
            </a:r>
            <a:r>
              <a:rPr lang="en-US" sz="9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</a:t>
            </a:r>
            <a:r>
              <a:rPr lang="en-US" sz="9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modernizing</a:t>
            </a:r>
            <a:r>
              <a:rPr lang="en-US" sz="9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existing </a:t>
            </a:r>
            <a:r>
              <a:rPr lang="en-US" sz="9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ones</a:t>
            </a:r>
            <a:r>
              <a:rPr lang="en-US" sz="9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</a:t>
            </a:r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days or hours(cross-out to fast), not weeks or months.</a:t>
            </a:r>
            <a:b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9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</a:t>
            </a:r>
            <a:r>
              <a:rPr lang="en-US" sz="9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</a:t>
            </a:r>
            <a:r>
              <a:rPr lang="en-US" sz="9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-packaged enterprise-class software solution</a:t>
            </a:r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IBM Cloud Private delivers a single platform </a:t>
            </a:r>
            <a:r>
              <a:rPr lang="en-US" sz="9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located</a:t>
            </a:r>
            <a:r>
              <a:rPr lang="en-US" sz="9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behind</a:t>
            </a:r>
            <a:r>
              <a:rPr lang="en-US" sz="9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your firewall</a:t>
            </a:r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You can leverage your on-premises software portfolio or easily integrate next-generation data and software optimized for cloud. Built </a:t>
            </a:r>
            <a:r>
              <a:rPr lang="en-US" sz="9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</a:t>
            </a:r>
            <a:r>
              <a:rPr lang="en-US" sz="9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open</a:t>
            </a:r>
            <a:r>
              <a:rPr lang="en-US" sz="9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source frameworks</a:t>
            </a:r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like </a:t>
            </a:r>
            <a:r>
              <a:rPr lang="en-US" sz="9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containers,</a:t>
            </a:r>
            <a:r>
              <a:rPr lang="en-US" sz="9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Kubernetes</a:t>
            </a:r>
            <a:r>
              <a:rPr lang="en-US" sz="9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en-US" sz="9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Cloud</a:t>
            </a:r>
            <a:r>
              <a:rPr lang="en-US" sz="9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Foundry</a:t>
            </a:r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IBM Cloud Private </a:t>
            </a:r>
            <a:r>
              <a:rPr lang="en-US" sz="9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offers</a:t>
            </a:r>
            <a:r>
              <a:rPr lang="en-US" sz="9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flexibility</a:t>
            </a:r>
            <a:r>
              <a:rPr lang="en-US" sz="9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en-US" sz="9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control</a:t>
            </a:r>
            <a:r>
              <a:rPr lang="en-US" sz="9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en-US" sz="9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security</a:t>
            </a:r>
            <a:r>
              <a:rPr lang="en-US" sz="9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en-US" sz="9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easy</a:t>
            </a:r>
            <a:r>
              <a:rPr lang="en-US" sz="9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integration with public cloud</a:t>
            </a:r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Plus cloud management solutions are included so you </a:t>
            </a:r>
            <a:r>
              <a:rPr lang="en-US" sz="9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</a:t>
            </a:r>
            <a:r>
              <a:rPr lang="en-US" sz="9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govern</a:t>
            </a:r>
            <a:r>
              <a:rPr lang="en-US" sz="9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multi-cloud infrastructures and applications (Cloud Automation Manager)</a:t>
            </a:r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D02FFD-07D4-5C4F-BD77-92100817734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7338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What opportunities are our clients perceiving?  Let’s take a quick tour.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D02FFD-07D4-5C4F-BD77-92100817734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7320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Scalable Voice Gateway Deployments include a recommendation to use IBM Cloud Private </a:t>
            </a:r>
            <a:r>
              <a:rPr lang="en-US" dirty="0" err="1"/>
              <a:t>on-premise</a:t>
            </a:r>
            <a:r>
              <a:rPr lang="en-US" dirty="0"/>
              <a:t>.</a:t>
            </a:r>
          </a:p>
          <a:p>
            <a:r>
              <a:rPr lang="en-US" dirty="0"/>
              <a:t>Illustration of Hybrid Cloud Use Case ::  On-premise data enriched with IBM Cloud Cognitive Services (Speech to Text)</a:t>
            </a:r>
          </a:p>
          <a:p>
            <a:r>
              <a:rPr lang="en-US" dirty="0"/>
              <a:t>Client Benefits include increased confidence in testing and compatibility and innovation around use cases for: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keyword trending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visualization of analytics for top-five topics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enrichment of service representative dashboard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D02FFD-07D4-5C4F-BD77-92100817734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9298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Industrial Client struggles with ability to govern and maintain software deployments amongst a large set of subsidiaries, varied in geography, network reliability and on-site IT skills.</a:t>
            </a:r>
          </a:p>
          <a:p>
            <a:r>
              <a:rPr lang="en-US" dirty="0"/>
              <a:t>Illustration of Helm Repositories (K8S packaged deployments) running on a small-footprint ICP cluster in both connected and off-line mode</a:t>
            </a:r>
          </a:p>
          <a:p>
            <a:r>
              <a:rPr lang="en-US" dirty="0"/>
              <a:t>Client Benefits include: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Small footprint for initial ICP cluster in constrained resource </a:t>
            </a:r>
            <a:r>
              <a:rPr lang="en-US" dirty="0" err="1"/>
              <a:t>env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Ability to install ICP in offline mode to address network reliability</a:t>
            </a:r>
          </a:p>
          <a:p>
            <a:pPr marL="171450" marR="0" lvl="0" indent="-17145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Ability to update loosely coupled helm repos while allowing individual site content pull and synchronization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D02FFD-07D4-5C4F-BD77-92100817734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186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Performance driven cloud native chat application dealing with sensitive flight and fuel data. </a:t>
            </a:r>
          </a:p>
          <a:p>
            <a:r>
              <a:rPr lang="en-US" dirty="0"/>
              <a:t>Illustration of IBM Cloud Private as a Cloud Native deployment platform where low latency access to </a:t>
            </a:r>
            <a:r>
              <a:rPr lang="en-US" dirty="0" err="1"/>
              <a:t>on-premise</a:t>
            </a:r>
            <a:r>
              <a:rPr lang="en-US" dirty="0"/>
              <a:t> APIs is required.</a:t>
            </a:r>
          </a:p>
          <a:p>
            <a:r>
              <a:rPr lang="en-US" dirty="0"/>
              <a:t>Client Benefits include: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On-premise private cloud platform deployment closest to APIs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Developer friendly platform for cloud native development and maintenance of </a:t>
            </a:r>
            <a:r>
              <a:rPr lang="en-US" dirty="0" err="1"/>
              <a:t>microservices</a:t>
            </a:r>
            <a:r>
              <a:rPr lang="en-US" dirty="0"/>
              <a:t> architectures.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D02FFD-07D4-5C4F-BD77-92100817734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5103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Insurance client worries about the best path forward for modernization and containerization of their monolithic java applications.</a:t>
            </a:r>
          </a:p>
          <a:p>
            <a:r>
              <a:rPr lang="en-US" dirty="0"/>
              <a:t>Illustration of IBM Cloud Private as a platform with a strong point of view on transformation and modernization.</a:t>
            </a:r>
          </a:p>
          <a:p>
            <a:r>
              <a:rPr lang="en-US" dirty="0"/>
              <a:t>Client Benefits include: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Access to transformation advisor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Incremental Methodology for monolith containerization and leveraging of containerized IBM middleware for dev/test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Platform facilities (K8s </a:t>
            </a:r>
            <a:r>
              <a:rPr lang="en-US" dirty="0" err="1"/>
              <a:t>config</a:t>
            </a:r>
            <a:r>
              <a:rPr lang="en-US" dirty="0"/>
              <a:t> maps, </a:t>
            </a:r>
            <a:r>
              <a:rPr lang="en-US" dirty="0" err="1"/>
              <a:t>etc</a:t>
            </a:r>
            <a:r>
              <a:rPr lang="en-US" dirty="0"/>
              <a:t> …) for easy cut-over between dev/test services and production middleware estates.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D02FFD-07D4-5C4F-BD77-92100817734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4744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6.png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228600" y="4828032"/>
            <a:ext cx="6400800" cy="13716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Cloud / DOC ID / Month XX, 2017 / © 2017 IBM Corporation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599" y="203781"/>
            <a:ext cx="4114801" cy="4479344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3811" y="241300"/>
            <a:ext cx="521589" cy="21145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10747" y="4604932"/>
            <a:ext cx="1574103" cy="39896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67224" y="405272"/>
            <a:ext cx="4297421" cy="368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7796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Month XX, 2017 / © 2017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70"/>
            <a:ext cx="4114800" cy="3589656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70"/>
            <a:ext cx="4114800" cy="358965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7985690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4712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700392" y="1090961"/>
            <a:ext cx="4215008" cy="3456432"/>
          </a:xfrm>
        </p:spPr>
        <p:txBody>
          <a:bodyPr/>
          <a:lstStyle>
            <a:lvl1pPr marL="117475" indent="-117475">
              <a:tabLst/>
              <a:defRPr sz="2400"/>
            </a:lvl1pPr>
            <a:lvl2pPr marL="0" indent="0"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7147510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92024"/>
            <a:ext cx="1828800" cy="440899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14600" y="225425"/>
            <a:ext cx="6400800" cy="4597400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1036767294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98500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42971034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4300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 sz="1100"/>
            </a:lvl1pPr>
            <a:lvl2pPr marL="173038" indent="-173038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54658403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pic>
        <p:nvPicPr>
          <p:cNvPr id="5" name="Picture 4" descr="ibm_gry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5953" y="2186150"/>
            <a:ext cx="1297608" cy="52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67420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599" y="203781"/>
            <a:ext cx="4114801" cy="4479344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3811" y="4705350"/>
            <a:ext cx="521589" cy="21145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67224" y="405272"/>
            <a:ext cx="4297421" cy="3687650"/>
          </a:xfrm>
          <a:prstGeom prst="rect">
            <a:avLst/>
          </a:prstGeom>
        </p:spPr>
      </p:pic>
      <p:pic>
        <p:nvPicPr>
          <p:cNvPr id="8" name="Picture 7" descr="ibm_gry.png"/>
          <p:cNvPicPr>
            <a:picLocks noChangeAspect="1"/>
          </p:cNvPicPr>
          <p:nvPr userDrawn="1"/>
        </p:nvPicPr>
        <p:blipFill>
          <a:blip r:embed="rId4" cstate="email"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3811" y="240045"/>
            <a:ext cx="521589" cy="21147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10684" y="4584701"/>
            <a:ext cx="1620427" cy="470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38187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7"/>
            <a:ext cx="8686800" cy="86430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 hasCustomPrompt="1"/>
          </p:nvPr>
        </p:nvSpPr>
        <p:spPr>
          <a:xfrm>
            <a:off x="228601" y="1136650"/>
            <a:ext cx="8686800" cy="3562350"/>
          </a:xfrm>
        </p:spPr>
        <p:txBody>
          <a:bodyPr/>
          <a:lstStyle>
            <a:lvl1pPr marL="285750" marR="0" indent="-28575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.AppleSystemUIFont" charset="-120"/>
              <a:buChar char="−"/>
              <a:tabLst/>
              <a:defRPr/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 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/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8686800" cy="381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081636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3752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62845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5021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IBM Cloud / DOC ID / Month XX, 2017 / © 2017 IBM Corporation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228600" y="995518"/>
            <a:ext cx="4114800" cy="3687607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800600" y="1116648"/>
            <a:ext cx="4114800" cy="3566477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1582381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8686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/>
            </a:lvl1pPr>
            <a:lvl2pPr marL="173038" indent="-173038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800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2598823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3"/>
            <a:ext cx="8686800" cy="846582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123949"/>
            <a:ext cx="8686800" cy="3496566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80506850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3"/>
            <a:ext cx="4114800" cy="846582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123949"/>
            <a:ext cx="4114800" cy="3496566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956908918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65176"/>
            <a:ext cx="8686800" cy="4473575"/>
          </a:xfrm>
        </p:spPr>
        <p:txBody>
          <a:bodyPr/>
          <a:lstStyle>
            <a:lvl1pPr>
              <a:lnSpc>
                <a:spcPct val="90000"/>
              </a:lnSpc>
              <a:defRPr sz="96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52443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5187462" cy="4520805"/>
          </a:xfrm>
        </p:spPr>
        <p:txBody>
          <a:bodyPr/>
          <a:lstStyle>
            <a:lvl1pPr marL="117475" indent="-117475">
              <a:tabLst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IBM Cloud / © 2018 IBM Corporation  </a:t>
            </a:r>
            <a:r>
              <a:rPr lang="en-US" dirty="0"/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1134280328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701162"/>
            <a:ext cx="4114800" cy="403836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IBM Cloud / © 2018 IBM Corporation  </a:t>
            </a:r>
            <a:r>
              <a:rPr lang="en-US" dirty="0"/>
              <a:t>IBM and Business Partner use only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701162"/>
            <a:ext cx="4114800" cy="3992344"/>
          </a:xfrm>
        </p:spPr>
        <p:txBody>
          <a:bodyPr/>
          <a:lstStyle>
            <a:lvl1pPr>
              <a:spcBef>
                <a:spcPts val="1100"/>
              </a:spcBef>
              <a:spcAft>
                <a:spcPts val="0"/>
              </a:spcAft>
              <a:defRPr/>
            </a:lvl1pPr>
            <a:lvl2pPr>
              <a:spcBef>
                <a:spcPts val="1100"/>
              </a:spcBef>
              <a:defRPr/>
            </a:lvl2pPr>
            <a:lvl3pPr>
              <a:spcBef>
                <a:spcPts val="1100"/>
              </a:spcBef>
              <a:defRPr/>
            </a:lvl3pPr>
            <a:lvl4pPr>
              <a:spcBef>
                <a:spcPts val="1100"/>
              </a:spcBef>
              <a:defRPr/>
            </a:lvl4pPr>
            <a:lvl5pPr>
              <a:spcBef>
                <a:spcPts val="110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0563"/>
            <a:ext cx="8686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37138277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8686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IBM Cloud / © 2018 IBM Corporation  </a:t>
            </a:r>
            <a:r>
              <a:rPr lang="en-US" dirty="0"/>
              <a:t>IBM and Business Partner use only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124712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800600" y="1124712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29557597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8686800" cy="6400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IBM Cloud / © 2018 IBM Corporation  </a:t>
            </a:r>
            <a:r>
              <a:rPr lang="en-US" dirty="0"/>
              <a:t>IBM and Business Partner use only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18616"/>
            <a:ext cx="4114800" cy="3564510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9"/>
            <a:ext cx="8686800" cy="204978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118616"/>
            <a:ext cx="4114800" cy="3564509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98788900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8686800" cy="5021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IBM Cloud / © 2018 IBM Corporation  </a:t>
            </a:r>
            <a:r>
              <a:rPr lang="en-US" dirty="0"/>
              <a:t>IBM and Business Partner use only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228600" y="1056894"/>
            <a:ext cx="4114800" cy="3626231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800600" y="1056894"/>
            <a:ext cx="4114800" cy="3626231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1862990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8686800" cy="6400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IBM Cloud / © 2018 IBM Corporation  </a:t>
            </a:r>
            <a:r>
              <a:rPr lang="en-US" dirty="0"/>
              <a:t>IBM and Business Partner use only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18616"/>
            <a:ext cx="1828800" cy="3564508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9"/>
            <a:ext cx="8686800" cy="204978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118616"/>
            <a:ext cx="1828800" cy="3564508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118616"/>
            <a:ext cx="1828800" cy="3564508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118616"/>
            <a:ext cx="1828800" cy="3564508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169758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Month XX, 2017 / © 2017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69"/>
            <a:ext cx="1828800" cy="358965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9855437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6400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IBM Cloud / © 2018 IBM Corporation  </a:t>
            </a:r>
            <a:r>
              <a:rPr lang="en-US" dirty="0"/>
              <a:t>IBM and Business Partner use only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123950"/>
            <a:ext cx="4114800" cy="355917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1474976457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IBM Cloud / © 2018 IBM Corporation  </a:t>
            </a:r>
            <a:r>
              <a:rPr lang="en-US" dirty="0"/>
              <a:t>IBM and Business Partner use only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123950"/>
            <a:ext cx="1828800" cy="3559174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123950"/>
            <a:ext cx="1828800" cy="3559174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1525575478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123950"/>
            <a:ext cx="4114800" cy="347548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IBM Cloud / © 2018 IBM Corporation  </a:t>
            </a:r>
            <a:r>
              <a:rPr lang="en-US" dirty="0"/>
              <a:t>IBM and Business Partner use only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23950"/>
            <a:ext cx="1828800" cy="347477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8686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123950"/>
            <a:ext cx="1828800" cy="347477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39797213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123954"/>
            <a:ext cx="4114800" cy="347547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23954"/>
            <a:ext cx="4114800" cy="3475477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100"/>
              </a:spcBef>
              <a:buFontTx/>
              <a:buNone/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502164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6328894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028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1260641244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028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726606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192024"/>
            <a:ext cx="4114800" cy="511308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123955"/>
            <a:ext cx="4114800" cy="3462056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40812061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4572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IBM Cloud / © 2018 IBM Corporation  </a:t>
            </a:r>
            <a:r>
              <a:rPr lang="en-US" dirty="0"/>
              <a:t>IBM and Business Partner use only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tx2">
              <a:lumMod val="50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4571999" cy="257175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5607568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7998" y="2571750"/>
            <a:ext cx="2286000" cy="2571750"/>
          </a:xfrm>
          <a:solidFill>
            <a:schemeClr val="accent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2286000" y="257175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2285997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IBM Cloud / © 2018 IBM Corporation  </a:t>
            </a:r>
            <a:r>
              <a:rPr lang="en-US" dirty="0"/>
              <a:t>IBM and Business Partner use only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9143999" cy="257175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48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5149176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IBM Cloud / © 2018 IBM Corporation  </a:t>
            </a:r>
            <a:r>
              <a:rPr lang="en-US" dirty="0"/>
              <a:t>IBM and Business Partner use only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9143999" cy="1290639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3286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64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Month XX, 2017 / © 2017 IBM Corporation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4114800" cy="358584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1953551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2857500"/>
            <a:ext cx="2286000" cy="2286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000">
                <a:solidFill>
                  <a:schemeClr val="bg2"/>
                </a:solidFill>
              </a:defRPr>
            </a:lvl2pPr>
            <a:lvl3pPr>
              <a:defRPr sz="1000">
                <a:solidFill>
                  <a:schemeClr val="bg2"/>
                </a:solidFill>
              </a:defRPr>
            </a:lvl3pPr>
            <a:lvl4pPr>
              <a:defRPr sz="1000">
                <a:solidFill>
                  <a:schemeClr val="bg2"/>
                </a:solidFill>
              </a:defRPr>
            </a:lvl4pPr>
            <a:lvl5pPr>
              <a:defRPr sz="1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IBM Cloud / © 2018 IBM Corporation  </a:t>
            </a:r>
            <a:r>
              <a:rPr lang="en-US" dirty="0"/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1091205935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2286000" cy="5143500"/>
          </a:xfrm>
          <a:solidFill>
            <a:schemeClr val="tx1"/>
          </a:solidFill>
        </p:spPr>
        <p:txBody>
          <a:bodyPr lIns="228600" tIns="182880" rIns="228600" bIns="228600"/>
          <a:lstStyle>
            <a:lvl1pPr>
              <a:defRPr sz="16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2286000" y="0"/>
            <a:ext cx="2286000" cy="51435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4572000" y="0"/>
            <a:ext cx="2286000" cy="51435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6858000" y="0"/>
            <a:ext cx="2286000" cy="5143500"/>
          </a:xfrm>
          <a:solidFill>
            <a:schemeClr val="tx2">
              <a:lumMod val="75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IBM Cloud / © 2018 IBM Corporation  </a:t>
            </a:r>
            <a:r>
              <a:rPr lang="en-US" dirty="0"/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387804165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8686800" cy="85573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IBM Cloud / © 2018 IBM Corporation  </a:t>
            </a:r>
            <a:r>
              <a:rPr lang="en-US" dirty="0"/>
              <a:t>IBM and Business Partner use only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5"/>
            <a:ext cx="1828800" cy="3474770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1732510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7"/>
            <a:ext cx="8686800" cy="85573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IBM Cloud / © 2018 IBM Corporation  </a:t>
            </a:r>
            <a:r>
              <a:rPr lang="en-US" dirty="0"/>
              <a:t>IBM and Business Partner use only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23954"/>
            <a:ext cx="1828800" cy="3446933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2514600" y="1123954"/>
            <a:ext cx="6400800" cy="33670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892491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8686800" cy="85573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IBM Cloud / © 2018 IBM Corporation  </a:t>
            </a:r>
            <a:r>
              <a:rPr lang="en-US" dirty="0"/>
              <a:t>IBM and Business Partner use only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23954"/>
            <a:ext cx="1828800" cy="3446933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3202568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3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IBM Cloud / © 2018 IBM Corporation  </a:t>
            </a:r>
            <a:r>
              <a:rPr lang="en-US" dirty="0"/>
              <a:t>IBM and Business Partner use only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23954"/>
            <a:ext cx="1828800" cy="3475477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3954"/>
            <a:ext cx="1828800" cy="3457190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939981713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8686800" cy="85573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IBM Cloud / © 2018 IBM Corporation  </a:t>
            </a:r>
            <a:r>
              <a:rPr lang="en-US" dirty="0"/>
              <a:t>IBM and Business Partner use only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23954"/>
            <a:ext cx="1828800" cy="3475477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3954"/>
            <a:ext cx="1828800" cy="3457190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700392" y="1123953"/>
            <a:ext cx="4215008" cy="3423439"/>
          </a:xfrm>
        </p:spPr>
        <p:txBody>
          <a:bodyPr/>
          <a:lstStyle>
            <a:lvl1pPr marL="117475" indent="-117475">
              <a:tabLst/>
              <a:defRPr sz="2400"/>
            </a:lvl1pPr>
            <a:lvl2pPr marL="0" indent="0"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82943059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IBM Cloud / © 2018 IBM Corporation  </a:t>
            </a:r>
            <a:r>
              <a:rPr lang="en-US" dirty="0"/>
              <a:t>IBM and Business Partner use only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92024"/>
            <a:ext cx="1828800" cy="440899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14600" y="225425"/>
            <a:ext cx="6400800" cy="4597400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908481132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IBM Cloud / © 2018 IBM Corporation  </a:t>
            </a:r>
            <a:r>
              <a:rPr lang="en-US" dirty="0"/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233655354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0408AE91-D7AE-A745-86FC-C38E5AC46DFA}"/>
              </a:ext>
            </a:extLst>
          </p:cNvPr>
          <p:cNvSpPr/>
          <p:nvPr userDrawn="1"/>
        </p:nvSpPr>
        <p:spPr>
          <a:xfrm>
            <a:off x="380143" y="4691165"/>
            <a:ext cx="6313470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600" dirty="0"/>
              <a:t>IBM Cloud / © 2018 IBM Corporation  </a:t>
            </a:r>
            <a:r>
              <a:rPr lang="en-US" sz="600" dirty="0"/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14454279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64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Month XX, 2017 / © 2017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79"/>
            <a:ext cx="1828800" cy="358584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7279"/>
            <a:ext cx="1828800" cy="35858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901306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8686800" cy="85572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IBM Cloud / © 2018 IBM Corporation  </a:t>
            </a:r>
            <a:r>
              <a:rPr lang="en-US" dirty="0"/>
              <a:t>IBM and Business Partner use only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4300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 sz="1100"/>
            </a:lvl1pPr>
            <a:lvl2pPr marL="173038" indent="-173038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95798752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" name="Picture 4" descr="ibm_gry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5953" y="2186150"/>
            <a:ext cx="1297608" cy="52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88679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301837" y="4884312"/>
            <a:ext cx="355146" cy="192514"/>
          </a:xfrm>
          <a:prstGeom prst="rect">
            <a:avLst/>
          </a:prstGeom>
        </p:spPr>
        <p:txBody>
          <a:bodyPr/>
          <a:lstStyle>
            <a:lvl1pPr>
              <a:defRPr b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4886467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77625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455474"/>
            <a:fld id="{E9549862-13E2-C34D-815E-8545BD36FC59}" type="slidenum">
              <a:rPr lang="en-US" smtClean="0">
                <a:solidFill>
                  <a:srgbClr val="6D7777"/>
                </a:solidFill>
              </a:rPr>
              <a:pPr defTabSz="455474"/>
              <a:t>‹#›</a:t>
            </a:fld>
            <a:endParaRPr lang="en-US" dirty="0">
              <a:solidFill>
                <a:srgbClr val="6D7777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293091" y="902317"/>
            <a:ext cx="8165110" cy="3810051"/>
          </a:xfrm>
        </p:spPr>
        <p:txBody>
          <a:bodyPr/>
          <a:lstStyle>
            <a:lvl2pPr marL="397023" indent="-158174">
              <a:buClr>
                <a:schemeClr val="tx1"/>
              </a:buClr>
              <a:buSzPct val="90000"/>
              <a:buFont typeface=".AppleSystemUIFont" charset="-120"/>
              <a:buChar char="–"/>
              <a:defRPr/>
            </a:lvl2pPr>
            <a:lvl3pPr marL="591566" indent="-172462">
              <a:buFont typeface="LucidaGrande" charset="0"/>
              <a:buChar char="-"/>
              <a:defRPr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3290669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Month XX, 2017 / © 2017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024610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Month XX, 2017 / © 2017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24712"/>
            <a:ext cx="4114800" cy="350144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100"/>
              </a:spcBef>
              <a:buFontTx/>
              <a:buNone/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2383574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028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Month XX, 2017 / © 2017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61393180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028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Month XX, 2017 / © 2017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84037283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381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Month XX, 2017 / © 2017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9392364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Cloud / DOC ID / Month XX, 2017 / © 2017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3752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723037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Month XX, 2017 / © 2017 IBM Corporation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182880"/>
            <a:ext cx="4114800" cy="300037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4114800" cy="3488731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4288198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Month XX, 2017 / © 2017 IBM Corporation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tx2">
              <a:lumMod val="50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4572000" cy="2111375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4571999" cy="257175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049278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7998" y="2571750"/>
            <a:ext cx="2286000" cy="2571750"/>
          </a:xfrm>
          <a:solidFill>
            <a:schemeClr val="accent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2286000" y="257175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2285997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Month XX, 2017 / © 2017 IBM Corporation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9143999" cy="257175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48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251154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Month XX, 2017 / © 2017 IBM Corporation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9143999" cy="1290639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39224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2857500"/>
            <a:ext cx="2286000" cy="2286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000">
                <a:solidFill>
                  <a:schemeClr val="bg2"/>
                </a:solidFill>
              </a:defRPr>
            </a:lvl2pPr>
            <a:lvl3pPr>
              <a:defRPr sz="1000">
                <a:solidFill>
                  <a:schemeClr val="bg2"/>
                </a:solidFill>
              </a:defRPr>
            </a:lvl3pPr>
            <a:lvl4pPr>
              <a:defRPr sz="1000">
                <a:solidFill>
                  <a:schemeClr val="bg2"/>
                </a:solidFill>
              </a:defRPr>
            </a:lvl4pPr>
            <a:lvl5pPr>
              <a:defRPr sz="1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Month XX, 2017 / © 2017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1596949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2286000" cy="51435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6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2286000" y="0"/>
            <a:ext cx="2286000" cy="51435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4572000" y="0"/>
            <a:ext cx="2286000" cy="51435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6858000" y="0"/>
            <a:ext cx="2286000" cy="5143500"/>
          </a:xfrm>
          <a:solidFill>
            <a:schemeClr val="tx2">
              <a:lumMod val="75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Month XX, 2017 / © 2017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33155060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Month XX, 2017 / © 2017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386562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Month XX, 2017 / © 2017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8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2514600" y="666750"/>
            <a:ext cx="6400800" cy="3824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876930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Month XX, 2017 / © 2017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8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09603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Month XX, 2017 / © 2017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4712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17424643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/>
            </a:lvl1pPr>
            <a:lvl2pPr marL="173038" indent="-173038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/>
              <a:t>Click to edit Master text styles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800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/>
              <a:t>Click to edit Master text styles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116618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Month XX, 2017 / © 2017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16013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700392" y="1051560"/>
            <a:ext cx="4215008" cy="3456432"/>
          </a:xfrm>
        </p:spPr>
        <p:txBody>
          <a:bodyPr/>
          <a:lstStyle>
            <a:lvl1pPr marL="117475" indent="-117475">
              <a:tabLst/>
              <a:defRPr sz="2400"/>
            </a:lvl1pPr>
            <a:lvl2pPr marL="0" indent="0"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53378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Month XX, 2017 / © 2017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92024"/>
            <a:ext cx="1828800" cy="440899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14600" y="225425"/>
            <a:ext cx="6400800" cy="4597400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32134878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Month XX, 2017 / © 2017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13505690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709419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4300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 sz="1100"/>
            </a:lvl1pPr>
            <a:lvl2pPr marL="173038" indent="-173038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528589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Month XX, 2017 / © 2017 IBM Corporation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5953" y="2186150"/>
            <a:ext cx="1292094" cy="52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08822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228600" y="4828032"/>
            <a:ext cx="6400800" cy="13716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IBM Cloud / © 2018 IBM Corporation  </a:t>
            </a:r>
            <a:r>
              <a:rPr lang="en-US" dirty="0"/>
              <a:t>IBM and Business Partner use only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599" y="203781"/>
            <a:ext cx="4114801" cy="4479344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3811" y="241300"/>
            <a:ext cx="521589" cy="21145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10747" y="4604932"/>
            <a:ext cx="1574103" cy="39896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67224" y="405272"/>
            <a:ext cx="4297421" cy="368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3501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3752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8257568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/>
            </a:lvl1pPr>
            <a:lvl2pPr marL="173038" indent="-173038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800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9203467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2"/>
            <a:ext cx="4114800" cy="1003807"/>
          </a:xfrm>
        </p:spPr>
        <p:txBody>
          <a:bodyPr/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11555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863156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2"/>
            <a:ext cx="4114800" cy="1003807"/>
          </a:xfrm>
        </p:spPr>
        <p:txBody>
          <a:bodyPr/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Cloud / DOC ID / Month XX, 2017 / © 2017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54480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5930425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2"/>
            <a:ext cx="4114800" cy="1003807"/>
          </a:xfrm>
        </p:spPr>
        <p:txBody>
          <a:bodyPr/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11555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156515437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65176"/>
            <a:ext cx="8686800" cy="4473575"/>
          </a:xfrm>
        </p:spPr>
        <p:txBody>
          <a:bodyPr/>
          <a:lstStyle>
            <a:lvl1pPr>
              <a:lnSpc>
                <a:spcPct val="90000"/>
              </a:lnSpc>
              <a:defRPr sz="96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33810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5187462" cy="4520805"/>
          </a:xfrm>
        </p:spPr>
        <p:txBody>
          <a:bodyPr/>
          <a:lstStyle>
            <a:lvl1pPr marL="117475" indent="-117475">
              <a:tabLst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/>
              <a:t>IBM Cloud / DOC ID / Month XX,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0386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43280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493776"/>
            <a:ext cx="4114800" cy="4199730"/>
          </a:xfrm>
        </p:spPr>
        <p:txBody>
          <a:bodyPr/>
          <a:lstStyle>
            <a:lvl1pPr>
              <a:spcBef>
                <a:spcPts val="1100"/>
              </a:spcBef>
              <a:spcAft>
                <a:spcPts val="0"/>
              </a:spcAft>
              <a:defRPr/>
            </a:lvl1pPr>
            <a:lvl2pPr>
              <a:spcBef>
                <a:spcPts val="1100"/>
              </a:spcBef>
              <a:defRPr/>
            </a:lvl2pPr>
            <a:lvl3pPr>
              <a:spcBef>
                <a:spcPts val="1100"/>
              </a:spcBef>
              <a:defRPr/>
            </a:lvl3pPr>
            <a:lvl4pPr>
              <a:spcBef>
                <a:spcPts val="1100"/>
              </a:spcBef>
              <a:defRPr/>
            </a:lvl4pPr>
            <a:lvl5pPr>
              <a:spcBef>
                <a:spcPts val="110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0563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5969462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9593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124712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800600" y="1124712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598220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70"/>
            <a:ext cx="4114800" cy="3589656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70"/>
            <a:ext cx="4114800" cy="358965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1989037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5021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228600" y="995518"/>
            <a:ext cx="4114800" cy="3687607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800600" y="1116648"/>
            <a:ext cx="4114800" cy="3566477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565241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69"/>
            <a:ext cx="1828800" cy="358965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452472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6400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4114800" cy="358584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491450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64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79"/>
            <a:ext cx="1828800" cy="358584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7279"/>
            <a:ext cx="1828800" cy="35858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87732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2"/>
            <a:ext cx="4114800" cy="1003807"/>
          </a:xfrm>
        </p:spPr>
        <p:txBody>
          <a:bodyPr/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Cloud / DOC ID / Month XX, 2017 / © 2017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54480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167525579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071696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24712"/>
            <a:ext cx="4114800" cy="350144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100"/>
              </a:spcBef>
              <a:buFontTx/>
              <a:buNone/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4618308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028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06954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028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635556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381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47684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182880"/>
            <a:ext cx="4114800" cy="300037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4114800" cy="3488731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6997114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4572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tx2">
              <a:lumMod val="50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4571999" cy="257175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1589385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7998" y="2571750"/>
            <a:ext cx="2286000" cy="2571750"/>
          </a:xfrm>
          <a:solidFill>
            <a:schemeClr val="accent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2286000" y="257175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2285997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9143999" cy="257175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48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8350020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9143999" cy="1290639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8396885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2857500"/>
            <a:ext cx="2286000" cy="2286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000">
                <a:solidFill>
                  <a:schemeClr val="bg2"/>
                </a:solidFill>
              </a:defRPr>
            </a:lvl2pPr>
            <a:lvl3pPr>
              <a:defRPr sz="1000">
                <a:solidFill>
                  <a:schemeClr val="bg2"/>
                </a:solidFill>
              </a:defRPr>
            </a:lvl3pPr>
            <a:lvl4pPr>
              <a:defRPr sz="1000">
                <a:solidFill>
                  <a:schemeClr val="bg2"/>
                </a:solidFill>
              </a:defRPr>
            </a:lvl4pPr>
            <a:lvl5pPr>
              <a:defRPr sz="1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532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65176"/>
            <a:ext cx="8686800" cy="4473575"/>
          </a:xfrm>
        </p:spPr>
        <p:txBody>
          <a:bodyPr/>
          <a:lstStyle>
            <a:lvl1pPr>
              <a:lnSpc>
                <a:spcPct val="90000"/>
              </a:lnSpc>
              <a:defRPr sz="96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Month XX, 2017 / © 2017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66017134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2286000" cy="5143500"/>
          </a:xfrm>
          <a:solidFill>
            <a:schemeClr val="tx1"/>
          </a:solidFill>
        </p:spPr>
        <p:txBody>
          <a:bodyPr lIns="228600" tIns="182880" rIns="228600" bIns="228600"/>
          <a:lstStyle>
            <a:lvl1pPr>
              <a:defRPr sz="16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2286000" y="0"/>
            <a:ext cx="2286000" cy="51435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4572000" y="0"/>
            <a:ext cx="2286000" cy="51435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6858000" y="0"/>
            <a:ext cx="2286000" cy="5143500"/>
          </a:xfrm>
          <a:solidFill>
            <a:schemeClr val="tx2">
              <a:lumMod val="75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121924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900010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8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2514600" y="666750"/>
            <a:ext cx="6400800" cy="3824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0048357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8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1042299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4712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1270464095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4712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700392" y="1090961"/>
            <a:ext cx="4215008" cy="3456432"/>
          </a:xfrm>
        </p:spPr>
        <p:txBody>
          <a:bodyPr/>
          <a:lstStyle>
            <a:lvl1pPr marL="117475" indent="-117475">
              <a:tabLst/>
              <a:defRPr sz="2400"/>
            </a:lvl1pPr>
            <a:lvl2pPr marL="0" indent="0"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142544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92024"/>
            <a:ext cx="1828800" cy="440899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14600" y="225425"/>
            <a:ext cx="6400800" cy="4597400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2086515363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234078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65922482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4300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 sz="1100"/>
            </a:lvl1pPr>
            <a:lvl2pPr marL="173038" indent="-173038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782949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5187462" cy="4520805"/>
          </a:xfrm>
        </p:spPr>
        <p:txBody>
          <a:bodyPr/>
          <a:lstStyle>
            <a:lvl1pPr marL="117475" indent="-117475">
              <a:tabLst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Cloud / DOC ID / Month XX, 2017 / © 2017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256806130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5953" y="2186150"/>
            <a:ext cx="1292094" cy="52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286592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228600" y="4828032"/>
            <a:ext cx="6400800" cy="13716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IBM Cloud / © 2018 IBM Corporation  </a:t>
            </a:r>
            <a:r>
              <a:rPr lang="en-US" dirty="0"/>
              <a:t>IBM and Business Partner use only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599" y="203781"/>
            <a:ext cx="4114801" cy="4479344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67224" y="405272"/>
            <a:ext cx="4297421" cy="3687650"/>
          </a:xfrm>
          <a:prstGeom prst="rect">
            <a:avLst/>
          </a:prstGeom>
        </p:spPr>
      </p:pic>
      <p:pic>
        <p:nvPicPr>
          <p:cNvPr id="6" name="Picture 5" descr="ibm_gry.png"/>
          <p:cNvPicPr>
            <a:picLocks noChangeAspect="1"/>
          </p:cNvPicPr>
          <p:nvPr userDrawn="1"/>
        </p:nvPicPr>
        <p:blipFill>
          <a:blip r:embed="rId3" cstate="email"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3811" y="240045"/>
            <a:ext cx="521589" cy="21147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10684" y="4584701"/>
            <a:ext cx="1620427" cy="470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49954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IBM Cloud / © 2018 IBM Corporation  </a:t>
            </a:r>
            <a:r>
              <a:rPr lang="en-US" dirty="0"/>
              <a:t>IBM and Business Partner use only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3752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6420314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IBM Cloud / © 2018 IBM Corporation  </a:t>
            </a:r>
            <a:r>
              <a:rPr lang="en-US" dirty="0"/>
              <a:t>IBM and Business Partner use only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/>
            </a:lvl1pPr>
            <a:lvl2pPr marL="173038" indent="-173038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800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0081047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2"/>
            <a:ext cx="4114800" cy="1003807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11555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36829307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2"/>
            <a:ext cx="4114800" cy="1003807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11555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144949078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65176"/>
            <a:ext cx="8686800" cy="4473575"/>
          </a:xfrm>
        </p:spPr>
        <p:txBody>
          <a:bodyPr/>
          <a:lstStyle>
            <a:lvl1pPr>
              <a:lnSpc>
                <a:spcPct val="90000"/>
              </a:lnSpc>
              <a:defRPr sz="96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698248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5187462" cy="4520805"/>
          </a:xfrm>
        </p:spPr>
        <p:txBody>
          <a:bodyPr/>
          <a:lstStyle>
            <a:lvl1pPr marL="117475" indent="-117475">
              <a:tabLst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IBM Cloud / © 2018 IBM Corporation  </a:t>
            </a:r>
            <a:r>
              <a:rPr lang="en-US" dirty="0"/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243763615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43280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IBM Cloud / © 2018 IBM Corporation  </a:t>
            </a:r>
            <a:r>
              <a:rPr lang="en-US" dirty="0"/>
              <a:t>IBM and Business Partner use only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493776"/>
            <a:ext cx="4114800" cy="4199730"/>
          </a:xfrm>
        </p:spPr>
        <p:txBody>
          <a:bodyPr/>
          <a:lstStyle>
            <a:lvl1pPr>
              <a:spcBef>
                <a:spcPts val="1100"/>
              </a:spcBef>
              <a:spcAft>
                <a:spcPts val="0"/>
              </a:spcAft>
              <a:defRPr/>
            </a:lvl1pPr>
            <a:lvl2pPr>
              <a:spcBef>
                <a:spcPts val="1100"/>
              </a:spcBef>
              <a:defRPr/>
            </a:lvl2pPr>
            <a:lvl3pPr>
              <a:spcBef>
                <a:spcPts val="1100"/>
              </a:spcBef>
              <a:defRPr/>
            </a:lvl3pPr>
            <a:lvl4pPr>
              <a:spcBef>
                <a:spcPts val="1100"/>
              </a:spcBef>
              <a:defRPr/>
            </a:lvl4pPr>
            <a:lvl5pPr>
              <a:spcBef>
                <a:spcPts val="110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0563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83762476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9593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124712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800600" y="1124712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039176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43280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Month XX, 2017 / © 2017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493776"/>
            <a:ext cx="4114800" cy="4199730"/>
          </a:xfrm>
        </p:spPr>
        <p:txBody>
          <a:bodyPr/>
          <a:lstStyle>
            <a:lvl1pPr>
              <a:spcBef>
                <a:spcPts val="1100"/>
              </a:spcBef>
              <a:spcAft>
                <a:spcPts val="0"/>
              </a:spcAft>
              <a:defRPr/>
            </a:lvl1pPr>
            <a:lvl2pPr>
              <a:spcBef>
                <a:spcPts val="1100"/>
              </a:spcBef>
              <a:defRPr/>
            </a:lvl2pPr>
            <a:lvl3pPr>
              <a:spcBef>
                <a:spcPts val="1100"/>
              </a:spcBef>
              <a:defRPr/>
            </a:lvl3pPr>
            <a:lvl4pPr>
              <a:spcBef>
                <a:spcPts val="1100"/>
              </a:spcBef>
              <a:defRPr/>
            </a:lvl4pPr>
            <a:lvl5pPr>
              <a:spcBef>
                <a:spcPts val="1100"/>
              </a:spcBef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0563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91475018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70"/>
            <a:ext cx="4114800" cy="3589656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70"/>
            <a:ext cx="4114800" cy="358965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28584547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5021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228600" y="995518"/>
            <a:ext cx="4114800" cy="3687607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800600" y="1116648"/>
            <a:ext cx="4114800" cy="3566477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009212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69"/>
            <a:ext cx="1828800" cy="358965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0205201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6400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4114800" cy="358584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1101826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64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79"/>
            <a:ext cx="1828800" cy="358584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7279"/>
            <a:ext cx="1828800" cy="35858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4872605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0304471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11286"/>
            <a:ext cx="4114800" cy="350144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100"/>
              </a:spcBef>
              <a:buFontTx/>
              <a:buNone/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66598336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028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536042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028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282356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381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3871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9593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Month XX, 2017 / © 2017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124712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800600" y="1124712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8521164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6858000" y="4832418"/>
            <a:ext cx="2057400" cy="13716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182880"/>
            <a:ext cx="4114800" cy="300037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4114800" cy="3488731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20582528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4572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tx2">
              <a:lumMod val="50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4571999" cy="257175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5148796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7998" y="2571750"/>
            <a:ext cx="2286000" cy="2571750"/>
          </a:xfrm>
          <a:solidFill>
            <a:schemeClr val="accent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2286000" y="257175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2285997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9143999" cy="257175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48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6805358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9143999" cy="1290639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3692794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2857500"/>
            <a:ext cx="2286000" cy="2286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000">
                <a:solidFill>
                  <a:schemeClr val="bg2"/>
                </a:solidFill>
              </a:defRPr>
            </a:lvl2pPr>
            <a:lvl3pPr>
              <a:defRPr sz="1000">
                <a:solidFill>
                  <a:schemeClr val="bg2"/>
                </a:solidFill>
              </a:defRPr>
            </a:lvl3pPr>
            <a:lvl4pPr>
              <a:defRPr sz="1000">
                <a:solidFill>
                  <a:schemeClr val="bg2"/>
                </a:solidFill>
              </a:defRPr>
            </a:lvl4pPr>
            <a:lvl5pPr>
              <a:defRPr sz="1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/>
              <a:t>IBM Cloud / DOC ID / Month XX,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67505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2286000" cy="5143500"/>
          </a:xfrm>
          <a:solidFill>
            <a:schemeClr val="tx1"/>
          </a:solidFill>
        </p:spPr>
        <p:txBody>
          <a:bodyPr lIns="228600" tIns="182880" rIns="228600" bIns="228600"/>
          <a:lstStyle>
            <a:lvl1pPr>
              <a:defRPr sz="16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2286000" y="0"/>
            <a:ext cx="2286000" cy="51435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4572000" y="0"/>
            <a:ext cx="2286000" cy="51435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6858000" y="0"/>
            <a:ext cx="2286000" cy="5143500"/>
          </a:xfrm>
          <a:solidFill>
            <a:schemeClr val="tx2">
              <a:lumMod val="75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/>
              <a:t>IBM Cloud / DOC ID / Month XX,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749896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2329705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8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2514600" y="666750"/>
            <a:ext cx="6400800" cy="3824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71120245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8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2240515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4712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1038301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48.xml"/><Relationship Id="rId18" Type="http://schemas.openxmlformats.org/officeDocument/2006/relationships/slideLayout" Target="../slideLayouts/slideLayout53.xml"/><Relationship Id="rId26" Type="http://schemas.openxmlformats.org/officeDocument/2006/relationships/slideLayout" Target="../slideLayouts/slideLayout61.xml"/><Relationship Id="rId3" Type="http://schemas.openxmlformats.org/officeDocument/2006/relationships/slideLayout" Target="../slideLayouts/slideLayout38.xml"/><Relationship Id="rId21" Type="http://schemas.openxmlformats.org/officeDocument/2006/relationships/slideLayout" Target="../slideLayouts/slideLayout56.xml"/><Relationship Id="rId34" Type="http://schemas.openxmlformats.org/officeDocument/2006/relationships/slideLayout" Target="../slideLayouts/slideLayout69.xml"/><Relationship Id="rId7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7.xml"/><Relationship Id="rId17" Type="http://schemas.openxmlformats.org/officeDocument/2006/relationships/slideLayout" Target="../slideLayouts/slideLayout52.xml"/><Relationship Id="rId25" Type="http://schemas.openxmlformats.org/officeDocument/2006/relationships/slideLayout" Target="../slideLayouts/slideLayout60.xml"/><Relationship Id="rId33" Type="http://schemas.openxmlformats.org/officeDocument/2006/relationships/slideLayout" Target="../slideLayouts/slideLayout68.xml"/><Relationship Id="rId2" Type="http://schemas.openxmlformats.org/officeDocument/2006/relationships/slideLayout" Target="../slideLayouts/slideLayout37.xml"/><Relationship Id="rId16" Type="http://schemas.openxmlformats.org/officeDocument/2006/relationships/slideLayout" Target="../slideLayouts/slideLayout51.xml"/><Relationship Id="rId20" Type="http://schemas.openxmlformats.org/officeDocument/2006/relationships/slideLayout" Target="../slideLayouts/slideLayout55.xml"/><Relationship Id="rId29" Type="http://schemas.openxmlformats.org/officeDocument/2006/relationships/slideLayout" Target="../slideLayouts/slideLayout64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24" Type="http://schemas.openxmlformats.org/officeDocument/2006/relationships/slideLayout" Target="../slideLayouts/slideLayout59.xml"/><Relationship Id="rId32" Type="http://schemas.openxmlformats.org/officeDocument/2006/relationships/slideLayout" Target="../slideLayouts/slideLayout67.xml"/><Relationship Id="rId5" Type="http://schemas.openxmlformats.org/officeDocument/2006/relationships/slideLayout" Target="../slideLayouts/slideLayout40.xml"/><Relationship Id="rId15" Type="http://schemas.openxmlformats.org/officeDocument/2006/relationships/slideLayout" Target="../slideLayouts/slideLayout50.xml"/><Relationship Id="rId23" Type="http://schemas.openxmlformats.org/officeDocument/2006/relationships/slideLayout" Target="../slideLayouts/slideLayout58.xml"/><Relationship Id="rId28" Type="http://schemas.openxmlformats.org/officeDocument/2006/relationships/slideLayout" Target="../slideLayouts/slideLayout63.xml"/><Relationship Id="rId36" Type="http://schemas.openxmlformats.org/officeDocument/2006/relationships/theme" Target="../theme/theme2.xml"/><Relationship Id="rId10" Type="http://schemas.openxmlformats.org/officeDocument/2006/relationships/slideLayout" Target="../slideLayouts/slideLayout45.xml"/><Relationship Id="rId19" Type="http://schemas.openxmlformats.org/officeDocument/2006/relationships/slideLayout" Target="../slideLayouts/slideLayout54.xml"/><Relationship Id="rId31" Type="http://schemas.openxmlformats.org/officeDocument/2006/relationships/slideLayout" Target="../slideLayouts/slideLayout66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Relationship Id="rId14" Type="http://schemas.openxmlformats.org/officeDocument/2006/relationships/slideLayout" Target="../slideLayouts/slideLayout49.xml"/><Relationship Id="rId22" Type="http://schemas.openxmlformats.org/officeDocument/2006/relationships/slideLayout" Target="../slideLayouts/slideLayout57.xml"/><Relationship Id="rId27" Type="http://schemas.openxmlformats.org/officeDocument/2006/relationships/slideLayout" Target="../slideLayouts/slideLayout62.xml"/><Relationship Id="rId30" Type="http://schemas.openxmlformats.org/officeDocument/2006/relationships/slideLayout" Target="../slideLayouts/slideLayout65.xml"/><Relationship Id="rId35" Type="http://schemas.openxmlformats.org/officeDocument/2006/relationships/slideLayout" Target="../slideLayouts/slideLayout7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8.xml"/><Relationship Id="rId13" Type="http://schemas.openxmlformats.org/officeDocument/2006/relationships/slideLayout" Target="../slideLayouts/slideLayout83.xml"/><Relationship Id="rId18" Type="http://schemas.openxmlformats.org/officeDocument/2006/relationships/slideLayout" Target="../slideLayouts/slideLayout88.xml"/><Relationship Id="rId26" Type="http://schemas.openxmlformats.org/officeDocument/2006/relationships/slideLayout" Target="../slideLayouts/slideLayout96.xml"/><Relationship Id="rId3" Type="http://schemas.openxmlformats.org/officeDocument/2006/relationships/slideLayout" Target="../slideLayouts/slideLayout73.xml"/><Relationship Id="rId21" Type="http://schemas.openxmlformats.org/officeDocument/2006/relationships/slideLayout" Target="../slideLayouts/slideLayout91.xml"/><Relationship Id="rId3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7.xml"/><Relationship Id="rId12" Type="http://schemas.openxmlformats.org/officeDocument/2006/relationships/slideLayout" Target="../slideLayouts/slideLayout82.xml"/><Relationship Id="rId17" Type="http://schemas.openxmlformats.org/officeDocument/2006/relationships/slideLayout" Target="../slideLayouts/slideLayout87.xml"/><Relationship Id="rId25" Type="http://schemas.openxmlformats.org/officeDocument/2006/relationships/slideLayout" Target="../slideLayouts/slideLayout95.xml"/><Relationship Id="rId33" Type="http://schemas.openxmlformats.org/officeDocument/2006/relationships/slideLayout" Target="../slideLayouts/slideLayout103.xml"/><Relationship Id="rId2" Type="http://schemas.openxmlformats.org/officeDocument/2006/relationships/slideLayout" Target="../slideLayouts/slideLayout72.xml"/><Relationship Id="rId16" Type="http://schemas.openxmlformats.org/officeDocument/2006/relationships/slideLayout" Target="../slideLayouts/slideLayout86.xml"/><Relationship Id="rId20" Type="http://schemas.openxmlformats.org/officeDocument/2006/relationships/slideLayout" Target="../slideLayouts/slideLayout90.xml"/><Relationship Id="rId29" Type="http://schemas.openxmlformats.org/officeDocument/2006/relationships/slideLayout" Target="../slideLayouts/slideLayout99.xml"/><Relationship Id="rId1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81.xml"/><Relationship Id="rId24" Type="http://schemas.openxmlformats.org/officeDocument/2006/relationships/slideLayout" Target="../slideLayouts/slideLayout94.xml"/><Relationship Id="rId32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75.xml"/><Relationship Id="rId15" Type="http://schemas.openxmlformats.org/officeDocument/2006/relationships/slideLayout" Target="../slideLayouts/slideLayout85.xml"/><Relationship Id="rId23" Type="http://schemas.openxmlformats.org/officeDocument/2006/relationships/slideLayout" Target="../slideLayouts/slideLayout93.xml"/><Relationship Id="rId28" Type="http://schemas.openxmlformats.org/officeDocument/2006/relationships/slideLayout" Target="../slideLayouts/slideLayout98.xml"/><Relationship Id="rId36" Type="http://schemas.openxmlformats.org/officeDocument/2006/relationships/theme" Target="../theme/theme3.xml"/><Relationship Id="rId10" Type="http://schemas.openxmlformats.org/officeDocument/2006/relationships/slideLayout" Target="../slideLayouts/slideLayout80.xml"/><Relationship Id="rId19" Type="http://schemas.openxmlformats.org/officeDocument/2006/relationships/slideLayout" Target="../slideLayouts/slideLayout89.xml"/><Relationship Id="rId3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9.xml"/><Relationship Id="rId14" Type="http://schemas.openxmlformats.org/officeDocument/2006/relationships/slideLayout" Target="../slideLayouts/slideLayout84.xml"/><Relationship Id="rId22" Type="http://schemas.openxmlformats.org/officeDocument/2006/relationships/slideLayout" Target="../slideLayouts/slideLayout92.xml"/><Relationship Id="rId27" Type="http://schemas.openxmlformats.org/officeDocument/2006/relationships/slideLayout" Target="../slideLayouts/slideLayout97.xml"/><Relationship Id="rId30" Type="http://schemas.openxmlformats.org/officeDocument/2006/relationships/slideLayout" Target="../slideLayouts/slideLayout100.xml"/><Relationship Id="rId35" Type="http://schemas.openxmlformats.org/officeDocument/2006/relationships/slideLayout" Target="../slideLayouts/slideLayout105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3.xml"/><Relationship Id="rId13" Type="http://schemas.openxmlformats.org/officeDocument/2006/relationships/slideLayout" Target="../slideLayouts/slideLayout118.xml"/><Relationship Id="rId18" Type="http://schemas.openxmlformats.org/officeDocument/2006/relationships/slideLayout" Target="../slideLayouts/slideLayout123.xml"/><Relationship Id="rId26" Type="http://schemas.openxmlformats.org/officeDocument/2006/relationships/slideLayout" Target="../slideLayouts/slideLayout131.xml"/><Relationship Id="rId39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08.xml"/><Relationship Id="rId21" Type="http://schemas.openxmlformats.org/officeDocument/2006/relationships/slideLayout" Target="../slideLayouts/slideLayout126.xml"/><Relationship Id="rId34" Type="http://schemas.openxmlformats.org/officeDocument/2006/relationships/slideLayout" Target="../slideLayouts/slideLayout139.xml"/><Relationship Id="rId7" Type="http://schemas.openxmlformats.org/officeDocument/2006/relationships/slideLayout" Target="../slideLayouts/slideLayout112.xml"/><Relationship Id="rId12" Type="http://schemas.openxmlformats.org/officeDocument/2006/relationships/slideLayout" Target="../slideLayouts/slideLayout117.xml"/><Relationship Id="rId17" Type="http://schemas.openxmlformats.org/officeDocument/2006/relationships/slideLayout" Target="../slideLayouts/slideLayout122.xml"/><Relationship Id="rId25" Type="http://schemas.openxmlformats.org/officeDocument/2006/relationships/slideLayout" Target="../slideLayouts/slideLayout130.xml"/><Relationship Id="rId33" Type="http://schemas.openxmlformats.org/officeDocument/2006/relationships/slideLayout" Target="../slideLayouts/slideLayout138.xml"/><Relationship Id="rId38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07.xml"/><Relationship Id="rId16" Type="http://schemas.openxmlformats.org/officeDocument/2006/relationships/slideLayout" Target="../slideLayouts/slideLayout121.xml"/><Relationship Id="rId20" Type="http://schemas.openxmlformats.org/officeDocument/2006/relationships/slideLayout" Target="../slideLayouts/slideLayout125.xml"/><Relationship Id="rId29" Type="http://schemas.openxmlformats.org/officeDocument/2006/relationships/slideLayout" Target="../slideLayouts/slideLayout134.xml"/><Relationship Id="rId1" Type="http://schemas.openxmlformats.org/officeDocument/2006/relationships/slideLayout" Target="../slideLayouts/slideLayout106.xml"/><Relationship Id="rId6" Type="http://schemas.openxmlformats.org/officeDocument/2006/relationships/slideLayout" Target="../slideLayouts/slideLayout111.xml"/><Relationship Id="rId11" Type="http://schemas.openxmlformats.org/officeDocument/2006/relationships/slideLayout" Target="../slideLayouts/slideLayout116.xml"/><Relationship Id="rId24" Type="http://schemas.openxmlformats.org/officeDocument/2006/relationships/slideLayout" Target="../slideLayouts/slideLayout129.xml"/><Relationship Id="rId32" Type="http://schemas.openxmlformats.org/officeDocument/2006/relationships/slideLayout" Target="../slideLayouts/slideLayout137.xml"/><Relationship Id="rId37" Type="http://schemas.openxmlformats.org/officeDocument/2006/relationships/slideLayout" Target="../slideLayouts/slideLayout142.xml"/><Relationship Id="rId40" Type="http://schemas.openxmlformats.org/officeDocument/2006/relationships/theme" Target="../theme/theme4.xml"/><Relationship Id="rId5" Type="http://schemas.openxmlformats.org/officeDocument/2006/relationships/slideLayout" Target="../slideLayouts/slideLayout110.xml"/><Relationship Id="rId15" Type="http://schemas.openxmlformats.org/officeDocument/2006/relationships/slideLayout" Target="../slideLayouts/slideLayout120.xml"/><Relationship Id="rId23" Type="http://schemas.openxmlformats.org/officeDocument/2006/relationships/slideLayout" Target="../slideLayouts/slideLayout128.xml"/><Relationship Id="rId28" Type="http://schemas.openxmlformats.org/officeDocument/2006/relationships/slideLayout" Target="../slideLayouts/slideLayout133.xml"/><Relationship Id="rId36" Type="http://schemas.openxmlformats.org/officeDocument/2006/relationships/slideLayout" Target="../slideLayouts/slideLayout141.xml"/><Relationship Id="rId10" Type="http://schemas.openxmlformats.org/officeDocument/2006/relationships/slideLayout" Target="../slideLayouts/slideLayout115.xml"/><Relationship Id="rId19" Type="http://schemas.openxmlformats.org/officeDocument/2006/relationships/slideLayout" Target="../slideLayouts/slideLayout124.xml"/><Relationship Id="rId31" Type="http://schemas.openxmlformats.org/officeDocument/2006/relationships/slideLayout" Target="../slideLayouts/slideLayout136.xml"/><Relationship Id="rId4" Type="http://schemas.openxmlformats.org/officeDocument/2006/relationships/slideLayout" Target="../slideLayouts/slideLayout109.xml"/><Relationship Id="rId9" Type="http://schemas.openxmlformats.org/officeDocument/2006/relationships/slideLayout" Target="../slideLayouts/slideLayout114.xml"/><Relationship Id="rId14" Type="http://schemas.openxmlformats.org/officeDocument/2006/relationships/slideLayout" Target="../slideLayouts/slideLayout119.xml"/><Relationship Id="rId22" Type="http://schemas.openxmlformats.org/officeDocument/2006/relationships/slideLayout" Target="../slideLayouts/slideLayout127.xml"/><Relationship Id="rId27" Type="http://schemas.openxmlformats.org/officeDocument/2006/relationships/slideLayout" Target="../slideLayouts/slideLayout132.xml"/><Relationship Id="rId30" Type="http://schemas.openxmlformats.org/officeDocument/2006/relationships/slideLayout" Target="../slideLayouts/slideLayout135.xml"/><Relationship Id="rId35" Type="http://schemas.openxmlformats.org/officeDocument/2006/relationships/slideLayout" Target="../slideLayouts/slideLayout140.xml"/></Relationships>
</file>

<file path=ppt/slideMasters/_rels/slideMaster5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11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00600" y="192024"/>
            <a:ext cx="4114800" cy="450024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58000" y="4826480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/>
              <a:t>IBM Cloud / DOC ID / Month XX, 2017 / © 2017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17404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819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  <p:sldLayoutId id="2147483690" r:id="rId18"/>
    <p:sldLayoutId id="2147483691" r:id="rId19"/>
    <p:sldLayoutId id="2147483692" r:id="rId20"/>
    <p:sldLayoutId id="2147483693" r:id="rId21"/>
    <p:sldLayoutId id="2147483694" r:id="rId22"/>
    <p:sldLayoutId id="2147483695" r:id="rId23"/>
    <p:sldLayoutId id="2147483696" r:id="rId24"/>
    <p:sldLayoutId id="2147483697" r:id="rId25"/>
    <p:sldLayoutId id="2147483698" r:id="rId26"/>
    <p:sldLayoutId id="2147483699" r:id="rId27"/>
    <p:sldLayoutId id="2147483700" r:id="rId28"/>
    <p:sldLayoutId id="2147483701" r:id="rId29"/>
    <p:sldLayoutId id="2147483702" r:id="rId30"/>
    <p:sldLayoutId id="2147483703" r:id="rId31"/>
    <p:sldLayoutId id="2147483704" r:id="rId32"/>
    <p:sldLayoutId id="2147483705" r:id="rId33"/>
    <p:sldLayoutId id="2147483822" r:id="rId34"/>
    <p:sldLayoutId id="2147483707" r:id="rId35"/>
  </p:sldLayoutIdLst>
  <p:hf sldNum="0" hdr="0" dt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bg2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1100"/>
        </a:spcBef>
        <a:buFont typeface="Arial"/>
        <a:buNone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1pPr>
      <a:lvl2pPr marL="173038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2pPr>
      <a:lvl3pPr marL="3968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•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3pPr>
      <a:lvl4pPr marL="625475" indent="-168275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4pPr>
      <a:lvl5pPr marL="8032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»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11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00600" y="192024"/>
            <a:ext cx="4114800" cy="450024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58000" y="4826480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IBM Cloud / © 2018 IBM Corporation  </a:t>
            </a:r>
            <a:r>
              <a:rPr lang="en-US" dirty="0"/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8511004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818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  <p:sldLayoutId id="2147483721" r:id="rId12"/>
    <p:sldLayoutId id="2147483722" r:id="rId13"/>
    <p:sldLayoutId id="2147483723" r:id="rId14"/>
    <p:sldLayoutId id="2147483724" r:id="rId15"/>
    <p:sldLayoutId id="2147483725" r:id="rId16"/>
    <p:sldLayoutId id="2147483726" r:id="rId17"/>
    <p:sldLayoutId id="2147483727" r:id="rId18"/>
    <p:sldLayoutId id="2147483728" r:id="rId19"/>
    <p:sldLayoutId id="2147483729" r:id="rId20"/>
    <p:sldLayoutId id="2147483730" r:id="rId21"/>
    <p:sldLayoutId id="2147483731" r:id="rId22"/>
    <p:sldLayoutId id="2147483732" r:id="rId23"/>
    <p:sldLayoutId id="2147483733" r:id="rId24"/>
    <p:sldLayoutId id="2147483734" r:id="rId25"/>
    <p:sldLayoutId id="2147483735" r:id="rId26"/>
    <p:sldLayoutId id="2147483736" r:id="rId27"/>
    <p:sldLayoutId id="2147483737" r:id="rId28"/>
    <p:sldLayoutId id="2147483738" r:id="rId29"/>
    <p:sldLayoutId id="2147483739" r:id="rId30"/>
    <p:sldLayoutId id="2147483740" r:id="rId31"/>
    <p:sldLayoutId id="2147483741" r:id="rId32"/>
    <p:sldLayoutId id="2147483742" r:id="rId33"/>
    <p:sldLayoutId id="2147483823" r:id="rId34"/>
    <p:sldLayoutId id="2147483744" r:id="rId35"/>
  </p:sldLayoutIdLst>
  <p:hf sldNum="0" hdr="0" dt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bg2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1100"/>
        </a:spcBef>
        <a:buFont typeface="Arial"/>
        <a:buNone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1pPr>
      <a:lvl2pPr marL="173038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2pPr>
      <a:lvl3pPr marL="3968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•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3pPr>
      <a:lvl4pPr marL="625475" indent="-168275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4pPr>
      <a:lvl5pPr marL="8032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»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11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00600" y="192024"/>
            <a:ext cx="4114800" cy="450024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58000" y="4826480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IBM Cloud / © 2018 IBM Corporation  </a:t>
            </a:r>
            <a:r>
              <a:rPr lang="en-US" dirty="0"/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16397314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51" r:id="rId6"/>
    <p:sldLayoutId id="2147483752" r:id="rId7"/>
    <p:sldLayoutId id="2147483753" r:id="rId8"/>
    <p:sldLayoutId id="2147483754" r:id="rId9"/>
    <p:sldLayoutId id="2147483755" r:id="rId10"/>
    <p:sldLayoutId id="2147483756" r:id="rId11"/>
    <p:sldLayoutId id="2147483757" r:id="rId12"/>
    <p:sldLayoutId id="2147483758" r:id="rId13"/>
    <p:sldLayoutId id="2147483759" r:id="rId14"/>
    <p:sldLayoutId id="2147483760" r:id="rId15"/>
    <p:sldLayoutId id="2147483761" r:id="rId16"/>
    <p:sldLayoutId id="2147483762" r:id="rId17"/>
    <p:sldLayoutId id="2147483763" r:id="rId18"/>
    <p:sldLayoutId id="2147483764" r:id="rId19"/>
    <p:sldLayoutId id="2147483765" r:id="rId20"/>
    <p:sldLayoutId id="2147483766" r:id="rId21"/>
    <p:sldLayoutId id="2147483767" r:id="rId22"/>
    <p:sldLayoutId id="2147483768" r:id="rId23"/>
    <p:sldLayoutId id="2147483769" r:id="rId24"/>
    <p:sldLayoutId id="2147483770" r:id="rId25"/>
    <p:sldLayoutId id="2147483771" r:id="rId26"/>
    <p:sldLayoutId id="2147483772" r:id="rId27"/>
    <p:sldLayoutId id="2147483773" r:id="rId28"/>
    <p:sldLayoutId id="2147483774" r:id="rId29"/>
    <p:sldLayoutId id="2147483775" r:id="rId30"/>
    <p:sldLayoutId id="2147483776" r:id="rId31"/>
    <p:sldLayoutId id="2147483777" r:id="rId32"/>
    <p:sldLayoutId id="2147483778" r:id="rId33"/>
    <p:sldLayoutId id="2147483824" r:id="rId34"/>
    <p:sldLayoutId id="2147483780" r:id="rId35"/>
  </p:sldLayoutIdLst>
  <p:hf sldNum="0" hdr="0" dt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1100"/>
        </a:spcBef>
        <a:buFont typeface="Arial"/>
        <a:buNone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1pPr>
      <a:lvl2pPr marL="173038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2pPr>
      <a:lvl3pPr marL="3968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•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3pPr>
      <a:lvl4pPr marL="625475" indent="-168275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4pPr>
      <a:lvl5pPr marL="8032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»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8686800" cy="3714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" y="703332"/>
            <a:ext cx="8686800" cy="398893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58000" y="4826480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308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2" r:id="rId1"/>
    <p:sldLayoutId id="2147483827" r:id="rId2"/>
    <p:sldLayoutId id="2147483800" r:id="rId3"/>
    <p:sldLayoutId id="2147483783" r:id="rId4"/>
    <p:sldLayoutId id="2147483817" r:id="rId5"/>
    <p:sldLayoutId id="2147483785" r:id="rId6"/>
    <p:sldLayoutId id="2147483786" r:id="rId7"/>
    <p:sldLayoutId id="2147483787" r:id="rId8"/>
    <p:sldLayoutId id="2147483788" r:id="rId9"/>
    <p:sldLayoutId id="2147483789" r:id="rId10"/>
    <p:sldLayoutId id="2147483790" r:id="rId11"/>
    <p:sldLayoutId id="2147483791" r:id="rId12"/>
    <p:sldLayoutId id="2147483792" r:id="rId13"/>
    <p:sldLayoutId id="2147483793" r:id="rId14"/>
    <p:sldLayoutId id="2147483794" r:id="rId15"/>
    <p:sldLayoutId id="2147483795" r:id="rId16"/>
    <p:sldLayoutId id="2147483796" r:id="rId17"/>
    <p:sldLayoutId id="2147483797" r:id="rId18"/>
    <p:sldLayoutId id="2147483798" r:id="rId19"/>
    <p:sldLayoutId id="2147483799" r:id="rId20"/>
    <p:sldLayoutId id="2147483801" r:id="rId21"/>
    <p:sldLayoutId id="2147483802" r:id="rId22"/>
    <p:sldLayoutId id="2147483803" r:id="rId23"/>
    <p:sldLayoutId id="2147483804" r:id="rId24"/>
    <p:sldLayoutId id="2147483805" r:id="rId25"/>
    <p:sldLayoutId id="2147483806" r:id="rId26"/>
    <p:sldLayoutId id="2147483807" r:id="rId27"/>
    <p:sldLayoutId id="2147483808" r:id="rId28"/>
    <p:sldLayoutId id="2147483809" r:id="rId29"/>
    <p:sldLayoutId id="2147483810" r:id="rId30"/>
    <p:sldLayoutId id="2147483811" r:id="rId31"/>
    <p:sldLayoutId id="2147483812" r:id="rId32"/>
    <p:sldLayoutId id="2147483813" r:id="rId33"/>
    <p:sldLayoutId id="2147483814" r:id="rId34"/>
    <p:sldLayoutId id="2147483825" r:id="rId35"/>
    <p:sldLayoutId id="2147483816" r:id="rId36"/>
    <p:sldLayoutId id="2147483828" r:id="rId37"/>
    <p:sldLayoutId id="2147483829" r:id="rId38"/>
    <p:sldLayoutId id="2147483830" r:id="rId39"/>
  </p:sldLayoutIdLst>
  <p:hf sldNum="0" hdr="0" dt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1100"/>
        </a:spcBef>
        <a:buFont typeface="Arial"/>
        <a:buNone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1pPr>
      <a:lvl2pPr marL="173038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2pPr>
      <a:lvl3pPr marL="3968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•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3pPr>
      <a:lvl4pPr marL="625475" indent="-168275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4pPr>
      <a:lvl5pPr marL="8032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»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 userDrawn="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8686800" cy="36795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" y="703332"/>
            <a:ext cx="8686800" cy="398893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58000" y="4826480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14611"/>
      </p:ext>
    </p:extLst>
  </p:cSld>
  <p:clrMap bg1="lt1" tx1="dk1" bg2="lt2" tx2="dk2" accent1="accent1" accent2="accent2" accent3="accent3" accent4="accent4" accent5="accent5" accent6="accent6" hlink="hlink" folHlink="folHlink"/>
  <p:hf sldNum="0" hdr="0" dt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1100"/>
        </a:spcBef>
        <a:buFont typeface="Arial"/>
        <a:buNone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1pPr>
      <a:lvl2pPr marL="173038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2pPr>
      <a:lvl3pPr marL="3968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•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3pPr>
      <a:lvl4pPr marL="625475" indent="-168275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4pPr>
      <a:lvl5pPr marL="8032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»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tif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8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openxmlformats.org/officeDocument/2006/relationships/image" Target="../media/image17.tiff"/><Relationship Id="rId4" Type="http://schemas.openxmlformats.org/officeDocument/2006/relationships/image" Target="../media/image11.png"/><Relationship Id="rId9" Type="http://schemas.openxmlformats.org/officeDocument/2006/relationships/image" Target="../media/image16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8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tiff"/><Relationship Id="rId13" Type="http://schemas.openxmlformats.org/officeDocument/2006/relationships/image" Target="../media/image41.tiff"/><Relationship Id="rId18" Type="http://schemas.openxmlformats.org/officeDocument/2006/relationships/image" Target="../media/image46.tiff"/><Relationship Id="rId26" Type="http://schemas.openxmlformats.org/officeDocument/2006/relationships/image" Target="../media/image54.tiff"/><Relationship Id="rId3" Type="http://schemas.openxmlformats.org/officeDocument/2006/relationships/image" Target="../media/image31.tiff"/><Relationship Id="rId21" Type="http://schemas.openxmlformats.org/officeDocument/2006/relationships/image" Target="../media/image49.tiff"/><Relationship Id="rId7" Type="http://schemas.openxmlformats.org/officeDocument/2006/relationships/image" Target="../media/image35.tiff"/><Relationship Id="rId12" Type="http://schemas.openxmlformats.org/officeDocument/2006/relationships/image" Target="../media/image40.tiff"/><Relationship Id="rId17" Type="http://schemas.openxmlformats.org/officeDocument/2006/relationships/image" Target="../media/image45.tiff"/><Relationship Id="rId25" Type="http://schemas.openxmlformats.org/officeDocument/2006/relationships/image" Target="../media/image53.tiff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44.tiff"/><Relationship Id="rId20" Type="http://schemas.openxmlformats.org/officeDocument/2006/relationships/image" Target="../media/image48.tiff"/><Relationship Id="rId29" Type="http://schemas.openxmlformats.org/officeDocument/2006/relationships/image" Target="../media/image57.tiff"/><Relationship Id="rId1" Type="http://schemas.openxmlformats.org/officeDocument/2006/relationships/slideLayout" Target="../slideLayouts/slideLayout108.xml"/><Relationship Id="rId6" Type="http://schemas.openxmlformats.org/officeDocument/2006/relationships/image" Target="../media/image34.png"/><Relationship Id="rId11" Type="http://schemas.openxmlformats.org/officeDocument/2006/relationships/image" Target="../media/image39.tiff"/><Relationship Id="rId24" Type="http://schemas.openxmlformats.org/officeDocument/2006/relationships/image" Target="../media/image52.tiff"/><Relationship Id="rId5" Type="http://schemas.openxmlformats.org/officeDocument/2006/relationships/image" Target="../media/image33.tiff"/><Relationship Id="rId15" Type="http://schemas.openxmlformats.org/officeDocument/2006/relationships/image" Target="../media/image43.tiff"/><Relationship Id="rId23" Type="http://schemas.openxmlformats.org/officeDocument/2006/relationships/image" Target="../media/image51.tiff"/><Relationship Id="rId28" Type="http://schemas.openxmlformats.org/officeDocument/2006/relationships/image" Target="../media/image56.png"/><Relationship Id="rId10" Type="http://schemas.openxmlformats.org/officeDocument/2006/relationships/image" Target="../media/image38.tiff"/><Relationship Id="rId19" Type="http://schemas.openxmlformats.org/officeDocument/2006/relationships/image" Target="../media/image47.tiff"/><Relationship Id="rId31" Type="http://schemas.openxmlformats.org/officeDocument/2006/relationships/image" Target="../media/image59.tiff"/><Relationship Id="rId4" Type="http://schemas.openxmlformats.org/officeDocument/2006/relationships/image" Target="../media/image32.tiff"/><Relationship Id="rId9" Type="http://schemas.openxmlformats.org/officeDocument/2006/relationships/image" Target="../media/image37.tiff"/><Relationship Id="rId14" Type="http://schemas.openxmlformats.org/officeDocument/2006/relationships/image" Target="../media/image42.tiff"/><Relationship Id="rId22" Type="http://schemas.openxmlformats.org/officeDocument/2006/relationships/image" Target="../media/image50.tiff"/><Relationship Id="rId27" Type="http://schemas.openxmlformats.org/officeDocument/2006/relationships/image" Target="../media/image55.tiff"/><Relationship Id="rId30" Type="http://schemas.openxmlformats.org/officeDocument/2006/relationships/image" Target="../media/image58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108.xml"/><Relationship Id="rId4" Type="http://schemas.openxmlformats.org/officeDocument/2006/relationships/image" Target="../media/image2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 Ecosystem Layers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FD8E78C-0F93-4A43-ACD8-0787B77EB95B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  <p:sp>
        <p:nvSpPr>
          <p:cNvPr id="5" name="Rounded Rectangle 4"/>
          <p:cNvSpPr/>
          <p:nvPr/>
        </p:nvSpPr>
        <p:spPr bwMode="auto">
          <a:xfrm>
            <a:off x="1574264" y="903795"/>
            <a:ext cx="2743171" cy="3656608"/>
          </a:xfrm>
          <a:prstGeom prst="roundRect">
            <a:avLst>
              <a:gd name="adj" fmla="val 1150"/>
            </a:avLst>
          </a:prstGeom>
          <a:solidFill>
            <a:schemeClr val="accent1">
              <a:lumMod val="40000"/>
              <a:lumOff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defTabSz="914347">
              <a:lnSpc>
                <a:spcPct val="90000"/>
              </a:lnSpc>
            </a:pPr>
            <a:endParaRPr lang="en-US" sz="2000">
              <a:solidFill>
                <a:srgbClr val="191919"/>
              </a:solidFill>
              <a:latin typeface="HelvNeue Light for IBM" pitchFamily="34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1364857" y="1672566"/>
            <a:ext cx="6212748" cy="43530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endParaRPr lang="en-US" sz="844"/>
          </a:p>
        </p:txBody>
      </p:sp>
      <p:grpSp>
        <p:nvGrpSpPr>
          <p:cNvPr id="42" name="Group 41"/>
          <p:cNvGrpSpPr/>
          <p:nvPr/>
        </p:nvGrpSpPr>
        <p:grpSpPr>
          <a:xfrm>
            <a:off x="823248" y="3928458"/>
            <a:ext cx="3350707" cy="457076"/>
            <a:chOff x="1097378" y="5681503"/>
            <a:chExt cx="4466446" cy="609434"/>
          </a:xfrm>
        </p:grpSpPr>
        <p:sp>
          <p:nvSpPr>
            <p:cNvPr id="8" name="Rounded Rectangle 7"/>
            <p:cNvSpPr/>
            <p:nvPr/>
          </p:nvSpPr>
          <p:spPr bwMode="auto">
            <a:xfrm>
              <a:off x="2272877" y="5681503"/>
              <a:ext cx="3290947" cy="609434"/>
            </a:xfrm>
            <a:prstGeom prst="roundRect">
              <a:avLst>
                <a:gd name="adj" fmla="val 8241"/>
              </a:avLst>
            </a:prstGeom>
            <a:solidFill>
              <a:schemeClr val="bg1">
                <a:lumMod val="85000"/>
              </a:schemeClr>
            </a:solidFill>
            <a:ln w="9525" cap="flat" cmpd="sng" algn="ctr">
              <a:solidFill>
                <a:schemeClr val="accent5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347">
                <a:lnSpc>
                  <a:spcPct val="90000"/>
                </a:lnSpc>
              </a:pPr>
              <a:r>
                <a:rPr lang="en-US" sz="1375" b="1" dirty="0">
                  <a:solidFill>
                    <a:schemeClr val="bg2"/>
                  </a:solidFill>
                  <a:latin typeface="HelvNeue Light for IBM" pitchFamily="34" charset="0"/>
                </a:rPr>
                <a:t>Physical Infrastructure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097378" y="5795448"/>
              <a:ext cx="957705" cy="3668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88" b="1" dirty="0">
                  <a:solidFill>
                    <a:srgbClr val="0070C0"/>
                  </a:solidFill>
                </a:rPr>
                <a:t>Layer 1</a:t>
              </a:r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823248" y="3350182"/>
            <a:ext cx="3350707" cy="457076"/>
            <a:chOff x="1097378" y="4910469"/>
            <a:chExt cx="4466446" cy="609434"/>
          </a:xfrm>
        </p:grpSpPr>
        <p:sp>
          <p:nvSpPr>
            <p:cNvPr id="11" name="Rounded Rectangle 10"/>
            <p:cNvSpPr/>
            <p:nvPr/>
          </p:nvSpPr>
          <p:spPr bwMode="auto">
            <a:xfrm>
              <a:off x="2272877" y="4910469"/>
              <a:ext cx="3290947" cy="609434"/>
            </a:xfrm>
            <a:prstGeom prst="roundRect">
              <a:avLst>
                <a:gd name="adj" fmla="val 8241"/>
              </a:avLst>
            </a:prstGeom>
            <a:solidFill>
              <a:schemeClr val="bg1">
                <a:lumMod val="85000"/>
              </a:schemeClr>
            </a:solidFill>
            <a:ln w="9525" cap="flat" cmpd="sng" algn="ctr">
              <a:solidFill>
                <a:schemeClr val="accent5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347">
                <a:lnSpc>
                  <a:spcPct val="90000"/>
                </a:lnSpc>
              </a:pPr>
              <a:r>
                <a:rPr lang="en-US" sz="1375" b="1" dirty="0">
                  <a:solidFill>
                    <a:schemeClr val="bg2"/>
                  </a:solidFill>
                  <a:latin typeface="HelvNeue Light for IBM" pitchFamily="34" charset="0"/>
                </a:rPr>
                <a:t>Virtual Infrastructure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097378" y="5024414"/>
              <a:ext cx="957705" cy="3668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88" b="1" dirty="0">
                  <a:solidFill>
                    <a:srgbClr val="0070C0"/>
                  </a:solidFill>
                </a:rPr>
                <a:t>Layer 2</a:t>
              </a: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823248" y="2772029"/>
            <a:ext cx="3350707" cy="457076"/>
            <a:chOff x="1097378" y="4139598"/>
            <a:chExt cx="4466446" cy="609434"/>
          </a:xfrm>
        </p:grpSpPr>
        <p:sp>
          <p:nvSpPr>
            <p:cNvPr id="14" name="Rounded Rectangle 13"/>
            <p:cNvSpPr/>
            <p:nvPr/>
          </p:nvSpPr>
          <p:spPr bwMode="auto">
            <a:xfrm>
              <a:off x="2272877" y="4139598"/>
              <a:ext cx="3290947" cy="609434"/>
            </a:xfrm>
            <a:prstGeom prst="roundRect">
              <a:avLst>
                <a:gd name="adj" fmla="val 8241"/>
              </a:avLst>
            </a:prstGeom>
            <a:solidFill>
              <a:schemeClr val="bg1">
                <a:lumMod val="85000"/>
              </a:schemeClr>
            </a:solidFill>
            <a:ln w="9525" cap="flat" cmpd="sng" algn="ctr">
              <a:solidFill>
                <a:schemeClr val="accent5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347">
                <a:lnSpc>
                  <a:spcPct val="90000"/>
                </a:lnSpc>
              </a:pPr>
              <a:r>
                <a:rPr lang="en-US" sz="1375" b="1" dirty="0">
                  <a:solidFill>
                    <a:schemeClr val="bg2"/>
                  </a:solidFill>
                  <a:latin typeface="HelvNeue Light for IBM" pitchFamily="34" charset="0"/>
                </a:rPr>
                <a:t>Operating System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097378" y="4253543"/>
              <a:ext cx="957705" cy="3668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88" b="1" dirty="0">
                  <a:solidFill>
                    <a:srgbClr val="0070C0"/>
                  </a:solidFill>
                </a:rPr>
                <a:t>Layer 3</a:t>
              </a: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823248" y="2208577"/>
            <a:ext cx="3350707" cy="457076"/>
            <a:chOff x="1097378" y="3388329"/>
            <a:chExt cx="4466446" cy="609434"/>
          </a:xfrm>
        </p:grpSpPr>
        <p:sp>
          <p:nvSpPr>
            <p:cNvPr id="17" name="Rounded Rectangle 16"/>
            <p:cNvSpPr/>
            <p:nvPr/>
          </p:nvSpPr>
          <p:spPr bwMode="auto">
            <a:xfrm>
              <a:off x="2272877" y="3388329"/>
              <a:ext cx="3290947" cy="609434"/>
            </a:xfrm>
            <a:prstGeom prst="roundRect">
              <a:avLst>
                <a:gd name="adj" fmla="val 8241"/>
              </a:avLst>
            </a:prstGeom>
            <a:solidFill>
              <a:schemeClr val="bg1">
                <a:lumMod val="85000"/>
              </a:schemeClr>
            </a:solidFill>
            <a:ln w="9525" cap="flat" cmpd="sng" algn="ctr">
              <a:solidFill>
                <a:schemeClr val="accent5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347">
                <a:lnSpc>
                  <a:spcPct val="90000"/>
                </a:lnSpc>
              </a:pPr>
              <a:r>
                <a:rPr lang="en-US" sz="1375" b="1" dirty="0">
                  <a:solidFill>
                    <a:schemeClr val="bg2"/>
                  </a:solidFill>
                  <a:latin typeface="HelvNeue Light for IBM" pitchFamily="34" charset="0"/>
                </a:rPr>
                <a:t>Container Engine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097378" y="3502274"/>
              <a:ext cx="957705" cy="3668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88" b="1" dirty="0">
                  <a:solidFill>
                    <a:srgbClr val="0070C0"/>
                  </a:solidFill>
                </a:rPr>
                <a:t>Layer 4</a:t>
              </a: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823248" y="1629323"/>
            <a:ext cx="3350707" cy="457076"/>
            <a:chOff x="1097378" y="2615991"/>
            <a:chExt cx="4466446" cy="609434"/>
          </a:xfrm>
        </p:grpSpPr>
        <p:sp>
          <p:nvSpPr>
            <p:cNvPr id="20" name="Rounded Rectangle 19"/>
            <p:cNvSpPr/>
            <p:nvPr/>
          </p:nvSpPr>
          <p:spPr bwMode="auto">
            <a:xfrm>
              <a:off x="2272877" y="2615991"/>
              <a:ext cx="3290947" cy="609434"/>
            </a:xfrm>
            <a:prstGeom prst="roundRect">
              <a:avLst>
                <a:gd name="adj" fmla="val 8241"/>
              </a:avLst>
            </a:prstGeom>
            <a:solidFill>
              <a:schemeClr val="bg1">
                <a:lumMod val="85000"/>
              </a:schemeClr>
            </a:solidFill>
            <a:ln w="9525" cap="flat" cmpd="sng" algn="ctr">
              <a:solidFill>
                <a:schemeClr val="accent5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347">
                <a:lnSpc>
                  <a:spcPct val="90000"/>
                </a:lnSpc>
              </a:pPr>
              <a:r>
                <a:rPr lang="en-US" sz="1375" b="1" dirty="0">
                  <a:solidFill>
                    <a:schemeClr val="bg2"/>
                  </a:solidFill>
                </a:rPr>
                <a:t>Orchestration/Scheduling</a:t>
              </a:r>
            </a:p>
            <a:p>
              <a:pPr algn="ctr" defTabSz="914347">
                <a:lnSpc>
                  <a:spcPct val="90000"/>
                </a:lnSpc>
              </a:pPr>
              <a:r>
                <a:rPr lang="en-US" sz="1375" b="1" dirty="0">
                  <a:solidFill>
                    <a:schemeClr val="bg2"/>
                  </a:solidFill>
                </a:rPr>
                <a:t>Service Model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097378" y="2729936"/>
              <a:ext cx="957705" cy="3668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88" b="1" dirty="0">
                  <a:solidFill>
                    <a:srgbClr val="0070C0"/>
                  </a:solidFill>
                </a:rPr>
                <a:t>Layer 5</a:t>
              </a: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823248" y="1051169"/>
            <a:ext cx="3350707" cy="457076"/>
            <a:chOff x="1097378" y="1845118"/>
            <a:chExt cx="4466446" cy="609434"/>
          </a:xfrm>
        </p:grpSpPr>
        <p:sp>
          <p:nvSpPr>
            <p:cNvPr id="23" name="Rounded Rectangle 22"/>
            <p:cNvSpPr/>
            <p:nvPr/>
          </p:nvSpPr>
          <p:spPr bwMode="auto">
            <a:xfrm>
              <a:off x="2272877" y="1845118"/>
              <a:ext cx="3290947" cy="609434"/>
            </a:xfrm>
            <a:prstGeom prst="roundRect">
              <a:avLst>
                <a:gd name="adj" fmla="val 8241"/>
              </a:avLst>
            </a:prstGeom>
            <a:solidFill>
              <a:schemeClr val="bg1">
                <a:lumMod val="85000"/>
              </a:schemeClr>
            </a:solidFill>
            <a:ln w="9525" cap="flat" cmpd="sng" algn="ctr">
              <a:solidFill>
                <a:schemeClr val="accent5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347">
                <a:lnSpc>
                  <a:spcPct val="90000"/>
                </a:lnSpc>
              </a:pPr>
              <a:r>
                <a:rPr lang="en-US" sz="1375" b="1" dirty="0">
                  <a:solidFill>
                    <a:schemeClr val="bg2"/>
                  </a:solidFill>
                </a:rPr>
                <a:t>Development Workflow</a:t>
              </a:r>
            </a:p>
            <a:p>
              <a:pPr algn="ctr" defTabSz="914347">
                <a:lnSpc>
                  <a:spcPct val="90000"/>
                </a:lnSpc>
              </a:pPr>
              <a:r>
                <a:rPr lang="en-US" sz="1375" b="1" dirty="0">
                  <a:solidFill>
                    <a:schemeClr val="bg2"/>
                  </a:solidFill>
                </a:rPr>
                <a:t>Container Plat. Distribution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097378" y="1959063"/>
              <a:ext cx="957705" cy="3668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88" b="1" dirty="0">
                  <a:solidFill>
                    <a:srgbClr val="0070C0"/>
                  </a:solidFill>
                </a:rPr>
                <a:t>Layer 6</a:t>
              </a:r>
            </a:p>
          </p:txBody>
        </p:sp>
      </p:grpSp>
      <p:pic>
        <p:nvPicPr>
          <p:cNvPr id="26" name="Picture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4860" y="3952083"/>
            <a:ext cx="2276476" cy="471364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9912" y="3379491"/>
            <a:ext cx="2243138" cy="385662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7474" y="2873361"/>
            <a:ext cx="2690813" cy="352334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8893" y="2244106"/>
            <a:ext cx="2847975" cy="438036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60760" y="1628621"/>
            <a:ext cx="838200" cy="480888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08059" y="1659766"/>
            <a:ext cx="890588" cy="380901"/>
          </a:xfrm>
          <a:prstGeom prst="rect">
            <a:avLst/>
          </a:prstGeom>
        </p:spPr>
      </p:pic>
      <p:pic>
        <p:nvPicPr>
          <p:cNvPr id="43" name="image48.tif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5292502" y="1558057"/>
            <a:ext cx="622015" cy="622015"/>
          </a:xfrm>
          <a:prstGeom prst="rect">
            <a:avLst/>
          </a:prstGeom>
          <a:ln w="12700">
            <a:miter lim="400000"/>
          </a:ln>
        </p:spPr>
      </p:pic>
      <p:pic>
        <p:nvPicPr>
          <p:cNvPr id="1026" name="Picture 2" descr="elated image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2187" y="1628201"/>
            <a:ext cx="500764" cy="479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Rounded Rectangle 35"/>
          <p:cNvSpPr/>
          <p:nvPr/>
        </p:nvSpPr>
        <p:spPr bwMode="auto">
          <a:xfrm>
            <a:off x="359857" y="998028"/>
            <a:ext cx="8310463" cy="579326"/>
          </a:xfrm>
          <a:prstGeom prst="round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68591" tIns="34296" rIns="68591" bIns="34296" numCol="1" rtlCol="0" anchor="ctr" anchorCtr="0" compatLnSpc="1">
            <a:prstTxWarp prst="textNoShape">
              <a:avLst/>
            </a:prstTxWarp>
          </a:bodyPr>
          <a:lstStyle/>
          <a:p>
            <a:pPr algn="ctr" defTabSz="460849" fontAlgn="base">
              <a:spcBef>
                <a:spcPct val="0"/>
              </a:spcBef>
              <a:spcAft>
                <a:spcPct val="0"/>
              </a:spcAft>
            </a:pPr>
            <a:endParaRPr lang="en-US" sz="875">
              <a:latin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750F181B-2C6C-1B47-B318-47CA658FEE5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06929" y="1041227"/>
            <a:ext cx="401537" cy="42418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15A03723-3805-1C4F-9C31-FE8C7E860A9A}"/>
              </a:ext>
            </a:extLst>
          </p:cNvPr>
          <p:cNvSpPr txBox="1"/>
          <p:nvPr/>
        </p:nvSpPr>
        <p:spPr>
          <a:xfrm>
            <a:off x="5292502" y="1123478"/>
            <a:ext cx="47320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ICP</a:t>
            </a:r>
          </a:p>
        </p:txBody>
      </p:sp>
    </p:spTree>
    <p:extLst>
      <p:ext uri="{BB962C8B-B14F-4D97-AF65-F5344CB8AC3E}">
        <p14:creationId xmlns:p14="http://schemas.microsoft.com/office/powerpoint/2010/main" val="24328940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B78CB2D3-B10D-4A4C-9C5A-221B9B5CB9C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" y="132160"/>
            <a:ext cx="8686800" cy="381000"/>
          </a:xfrm>
        </p:spPr>
        <p:txBody>
          <a:bodyPr/>
          <a:lstStyle/>
          <a:p>
            <a:r>
              <a:rPr lang="en-US" dirty="0" smtClean="0"/>
              <a:t>IBM Cloud Private</a:t>
            </a:r>
            <a:endParaRPr lang="en-US" dirty="0"/>
          </a:p>
        </p:txBody>
      </p:sp>
      <p:sp>
        <p:nvSpPr>
          <p:cNvPr id="6" name="Footer Placeholder 2">
            <a:extLst>
              <a:ext uri="{FF2B5EF4-FFF2-40B4-BE49-F238E27FC236}">
                <a16:creationId xmlns="" xmlns:a16="http://schemas.microsoft.com/office/drawing/2014/main" id="{8EEAFF5C-F868-124B-8B98-298939833C4F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4826000"/>
            <a:ext cx="6400800" cy="138113"/>
          </a:xfrm>
          <a:prstGeom prst="rect">
            <a:avLst/>
          </a:prstGeom>
        </p:spPr>
        <p:txBody>
          <a:bodyPr/>
          <a:lstStyle/>
          <a:p>
            <a:r>
              <a:rPr lang="de-DE" dirty="0">
                <a:solidFill>
                  <a:schemeClr val="bg2"/>
                </a:solidFill>
              </a:rPr>
              <a:t>IBM Cloud /  © 2018 IBM Corporation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7" name="Content Placeholder 1">
            <a:extLst>
              <a:ext uri="{FF2B5EF4-FFF2-40B4-BE49-F238E27FC236}">
                <a16:creationId xmlns="" xmlns:a16="http://schemas.microsoft.com/office/drawing/2014/main" id="{B33EAEC7-DD7C-3149-B38B-1D1E3644A909}"/>
              </a:ext>
            </a:extLst>
          </p:cNvPr>
          <p:cNvSpPr txBox="1">
            <a:spLocks/>
          </p:cNvSpPr>
          <p:nvPr/>
        </p:nvSpPr>
        <p:spPr>
          <a:xfrm>
            <a:off x="0" y="3252083"/>
            <a:ext cx="9144000" cy="1891417"/>
          </a:xfrm>
          <a:prstGeom prst="rect">
            <a:avLst/>
          </a:prstGeom>
          <a:solidFill>
            <a:schemeClr val="accent2"/>
          </a:solidFill>
        </p:spPr>
        <p:txBody>
          <a:bodyPr vert="horz" lIns="228600" tIns="192024" rIns="228600" bIns="228600" rtlCol="0">
            <a:no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1100"/>
              </a:spcBef>
              <a:buFont typeface="Arial"/>
              <a:buNone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  <a:lvl2pPr marL="173038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400" kern="120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2pPr>
            <a:lvl3pPr marL="3968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•"/>
              <a:defRPr sz="1400" kern="120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3pPr>
            <a:lvl4pPr marL="625475" indent="-168275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400" kern="120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4pPr>
            <a:lvl5pPr marL="8032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»"/>
              <a:defRPr sz="1400" kern="120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A platform located </a:t>
            </a:r>
            <a:r>
              <a:rPr lang="en-US" sz="1800" b="1" dirty="0">
                <a:solidFill>
                  <a:srgbClr val="FFC000"/>
                </a:solidFill>
              </a:rPr>
              <a:t>behind your firewall</a:t>
            </a:r>
            <a:r>
              <a:rPr lang="en-US" sz="1800" dirty="0"/>
              <a:t>. You can </a:t>
            </a:r>
            <a:r>
              <a:rPr lang="en-US" sz="1800" b="1" dirty="0"/>
              <a:t>leverage</a:t>
            </a:r>
            <a:r>
              <a:rPr lang="en-US" sz="1800" dirty="0"/>
              <a:t> your on-premises software portfolio or easily </a:t>
            </a:r>
            <a:r>
              <a:rPr lang="en-US" sz="1800" b="1" dirty="0"/>
              <a:t>integrate</a:t>
            </a:r>
            <a:r>
              <a:rPr lang="en-US" sz="1800" dirty="0"/>
              <a:t> next-generation data and software optimized for cloud. Built on </a:t>
            </a:r>
            <a:r>
              <a:rPr lang="en-US" sz="1800" b="1" dirty="0">
                <a:solidFill>
                  <a:srgbClr val="FFC000"/>
                </a:solidFill>
              </a:rPr>
              <a:t>open source frameworks</a:t>
            </a:r>
            <a:r>
              <a:rPr lang="en-US" sz="1800" dirty="0"/>
              <a:t>, like containers, </a:t>
            </a:r>
            <a:r>
              <a:rPr lang="en-US" sz="1800" b="1" dirty="0">
                <a:solidFill>
                  <a:srgbClr val="FFC000"/>
                </a:solidFill>
              </a:rPr>
              <a:t>Kubernetes</a:t>
            </a:r>
            <a:r>
              <a:rPr lang="en-US" sz="1800" b="1" dirty="0"/>
              <a:t> </a:t>
            </a:r>
            <a:r>
              <a:rPr lang="en-US" sz="1800" dirty="0"/>
              <a:t>and </a:t>
            </a:r>
            <a:r>
              <a:rPr lang="en-US" sz="1800" b="1" dirty="0">
                <a:solidFill>
                  <a:srgbClr val="FFC000"/>
                </a:solidFill>
              </a:rPr>
              <a:t>Cloud Foundry</a:t>
            </a:r>
            <a:r>
              <a:rPr lang="en-US" sz="1800" b="1" dirty="0"/>
              <a:t>.</a:t>
            </a:r>
            <a:r>
              <a:rPr lang="en-US" sz="1800" dirty="0"/>
              <a:t> Offers </a:t>
            </a:r>
            <a:r>
              <a:rPr lang="en-US" sz="1800" b="1" dirty="0">
                <a:solidFill>
                  <a:srgbClr val="FFC000"/>
                </a:solidFill>
              </a:rPr>
              <a:t>flexibility</a:t>
            </a:r>
            <a:r>
              <a:rPr lang="en-US" sz="1800" dirty="0"/>
              <a:t>, </a:t>
            </a:r>
            <a:r>
              <a:rPr lang="en-US" sz="1800" b="1" dirty="0">
                <a:solidFill>
                  <a:srgbClr val="FFC000"/>
                </a:solidFill>
              </a:rPr>
              <a:t>control</a:t>
            </a:r>
            <a:r>
              <a:rPr lang="en-US" sz="1800" dirty="0"/>
              <a:t>, </a:t>
            </a:r>
            <a:r>
              <a:rPr lang="en-US" sz="1800" b="1" dirty="0">
                <a:solidFill>
                  <a:srgbClr val="FFC000"/>
                </a:solidFill>
              </a:rPr>
              <a:t>security</a:t>
            </a:r>
            <a:r>
              <a:rPr lang="en-US" sz="1800" b="1" dirty="0"/>
              <a:t> </a:t>
            </a:r>
            <a:r>
              <a:rPr lang="en-US" sz="1800" dirty="0"/>
              <a:t>and easy</a:t>
            </a:r>
            <a:r>
              <a:rPr lang="en-US" sz="1800" b="1" dirty="0"/>
              <a:t> </a:t>
            </a:r>
            <a:r>
              <a:rPr lang="en-US" sz="1800" b="1" dirty="0">
                <a:solidFill>
                  <a:srgbClr val="FFC000"/>
                </a:solidFill>
              </a:rPr>
              <a:t>integration with public cloud</a:t>
            </a:r>
            <a:r>
              <a:rPr lang="en-US" sz="1800" dirty="0"/>
              <a:t>. Plus cloud management solutions are included so you can </a:t>
            </a:r>
            <a:r>
              <a:rPr lang="en-US" sz="1800" b="1" dirty="0">
                <a:solidFill>
                  <a:srgbClr val="FFC000"/>
                </a:solidFill>
              </a:rPr>
              <a:t>govern</a:t>
            </a:r>
            <a:r>
              <a:rPr lang="en-US" sz="1800" b="1" dirty="0"/>
              <a:t> </a:t>
            </a:r>
            <a:r>
              <a:rPr lang="en-US" sz="1800" dirty="0"/>
              <a:t>multi-cloud infrastructures and applications.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113393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352D7D2C-DEE8-6045-A5A8-657B12A654C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opportunities are IBM clients perceiving?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66566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2B73AA82-3FD7-7148-9113-E7E1C9DD095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="" xmlns:a16="http://schemas.microsoft.com/office/drawing/2014/main" id="{63C46668-9ECC-704E-AADF-74DC22C714C3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189772" y="142555"/>
            <a:ext cx="8393511" cy="1166813"/>
          </a:xfrm>
        </p:spPr>
        <p:txBody>
          <a:bodyPr/>
          <a:lstStyle/>
          <a:p>
            <a:r>
              <a:rPr lang="en-US" sz="2400" dirty="0"/>
              <a:t>IBM Cloud Private as a </a:t>
            </a:r>
            <a:r>
              <a:rPr lang="en-US" sz="2400" b="1" dirty="0"/>
              <a:t>deployment vehicle </a:t>
            </a:r>
            <a:r>
              <a:rPr lang="en-US" sz="2400" dirty="0"/>
              <a:t>for middleware</a:t>
            </a:r>
          </a:p>
          <a:p>
            <a:r>
              <a:rPr lang="en-US" sz="2000" dirty="0" smtClean="0"/>
              <a:t>Hospital </a:t>
            </a:r>
            <a:r>
              <a:rPr lang="en-US" sz="2000" dirty="0"/>
              <a:t>Customer Service embraces IBM Voice Gateway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449429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B5053FA0-E1E8-C547-8AEF-A94353BE82D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Content Placeholder 1">
            <a:extLst>
              <a:ext uri="{FF2B5EF4-FFF2-40B4-BE49-F238E27FC236}">
                <a16:creationId xmlns="" xmlns:a16="http://schemas.microsoft.com/office/drawing/2014/main" id="{63C46668-9ECC-704E-AADF-74DC22C714C3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0" y="3221038"/>
            <a:ext cx="9144000" cy="1473200"/>
          </a:xfrm>
        </p:spPr>
        <p:txBody>
          <a:bodyPr/>
          <a:lstStyle/>
          <a:p>
            <a:r>
              <a:rPr lang="en-US" sz="2000" dirty="0"/>
              <a:t>IBM Cloud Private as a content </a:t>
            </a:r>
            <a:r>
              <a:rPr lang="en-US" sz="2000" b="1" dirty="0"/>
              <a:t>distribution &amp; deployment </a:t>
            </a:r>
            <a:r>
              <a:rPr lang="en-US" sz="2000" dirty="0"/>
              <a:t>platform</a:t>
            </a:r>
          </a:p>
          <a:p>
            <a:r>
              <a:rPr lang="en-US" sz="1800" dirty="0"/>
              <a:t>Industrial Client seeks </a:t>
            </a:r>
            <a:r>
              <a:rPr lang="en-US" sz="18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uniform, resilient, governed</a:t>
            </a:r>
            <a:r>
              <a:rPr lang="en-US" sz="1800" dirty="0"/>
              <a:t> software deployment on a </a:t>
            </a:r>
            <a:r>
              <a:rPr lang="en-US" sz="18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small resource footprint</a:t>
            </a:r>
            <a:r>
              <a:rPr lang="en-US" sz="1800" dirty="0"/>
              <a:t> platform for many subsidiaries which vary by geography, network reliability and on-site IT skill availability.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8277597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845538BA-49D8-4248-B80B-AF9D9DE2AA4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Content Placeholder 1">
            <a:extLst>
              <a:ext uri="{FF2B5EF4-FFF2-40B4-BE49-F238E27FC236}">
                <a16:creationId xmlns="" xmlns:a16="http://schemas.microsoft.com/office/drawing/2014/main" id="{63C46668-9ECC-704E-AADF-74DC22C714C3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0" y="455613"/>
            <a:ext cx="9144000" cy="1673225"/>
          </a:xfrm>
        </p:spPr>
        <p:txBody>
          <a:bodyPr/>
          <a:lstStyle/>
          <a:p>
            <a:r>
              <a:rPr lang="en-US" sz="2300" dirty="0"/>
              <a:t>IBM Cloud Private as a </a:t>
            </a:r>
            <a:r>
              <a:rPr lang="en-US" sz="2300" b="1" dirty="0" err="1"/>
              <a:t>microservice</a:t>
            </a:r>
            <a:r>
              <a:rPr lang="en-US" sz="2300" b="1" dirty="0"/>
              <a:t> backbone</a:t>
            </a:r>
            <a:r>
              <a:rPr lang="en-US" sz="2300" dirty="0"/>
              <a:t> for </a:t>
            </a:r>
            <a:r>
              <a:rPr lang="en-US" sz="2300" b="1" dirty="0"/>
              <a:t>cloud native</a:t>
            </a:r>
          </a:p>
          <a:p>
            <a:r>
              <a:rPr lang="en-US" sz="2000" dirty="0"/>
              <a:t>Airline seeking improved operational efficiency requires </a:t>
            </a:r>
            <a:r>
              <a:rPr lang="en-US" sz="20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low latency, </a:t>
            </a:r>
            <a:br>
              <a:rPr lang="en-US" sz="2000" dirty="0">
                <a:solidFill>
                  <a:schemeClr val="accent4">
                    <a:lumMod val="60000"/>
                    <a:lumOff val="40000"/>
                  </a:schemeClr>
                </a:solidFill>
              </a:rPr>
            </a:br>
            <a:r>
              <a:rPr lang="en-US" sz="2000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on-premise</a:t>
            </a:r>
            <a:r>
              <a:rPr lang="en-US" sz="2000" dirty="0"/>
              <a:t> API access to enrich a mobile chat application between tarmac and flight crew employees  with </a:t>
            </a:r>
            <a:r>
              <a:rPr lang="en-US" sz="20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sensitive</a:t>
            </a:r>
            <a:r>
              <a:rPr lang="en-US" sz="2000" dirty="0"/>
              <a:t> fuel and flight schedule data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881825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B2BF3808-BFED-C542-ABE1-99B1E87E477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8600" y="201168"/>
            <a:ext cx="6776049" cy="661474"/>
          </a:xfrm>
        </p:spPr>
        <p:txBody>
          <a:bodyPr/>
          <a:lstStyle/>
          <a:p>
            <a:r>
              <a:rPr lang="en-US" dirty="0"/>
              <a:t>IBM Cloud Private as a transformation</a:t>
            </a:r>
            <a:r>
              <a:rPr lang="en-US" b="1" dirty="0"/>
              <a:t> </a:t>
            </a:r>
            <a:r>
              <a:rPr lang="en-US" dirty="0"/>
              <a:t>agent</a:t>
            </a:r>
            <a:r>
              <a:rPr lang="en-US" b="1" dirty="0"/>
              <a:t> </a:t>
            </a:r>
            <a:r>
              <a:rPr lang="en-US" dirty="0"/>
              <a:t>and deployment</a:t>
            </a:r>
            <a:r>
              <a:rPr lang="en-US" b="1" dirty="0"/>
              <a:t> </a:t>
            </a:r>
            <a:r>
              <a:rPr lang="en-US" dirty="0"/>
              <a:t>vehicle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="" xmlns:a16="http://schemas.microsoft.com/office/drawing/2014/main" id="{63C46668-9ECC-704E-AADF-74DC22C714C3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0" y="2863850"/>
            <a:ext cx="9144000" cy="1922463"/>
          </a:xfrm>
        </p:spPr>
        <p:txBody>
          <a:bodyPr tIns="0" bIns="91440"/>
          <a:lstStyle/>
          <a:p>
            <a:r>
              <a:rPr lang="en-US" sz="2300" dirty="0"/>
              <a:t>IBM Cloud Private as a transformation</a:t>
            </a:r>
            <a:r>
              <a:rPr lang="en-US" sz="2300" b="1" dirty="0"/>
              <a:t> </a:t>
            </a:r>
            <a:r>
              <a:rPr lang="en-US" sz="2300" dirty="0"/>
              <a:t>agent</a:t>
            </a:r>
            <a:r>
              <a:rPr lang="en-US" sz="2300" b="1" dirty="0"/>
              <a:t> </a:t>
            </a:r>
            <a:r>
              <a:rPr lang="en-US" sz="2300" dirty="0"/>
              <a:t>and deployment</a:t>
            </a:r>
            <a:r>
              <a:rPr lang="en-US" sz="2300" b="1" dirty="0"/>
              <a:t> </a:t>
            </a:r>
            <a:r>
              <a:rPr lang="en-US" sz="2300" dirty="0"/>
              <a:t>vehicle for a point-of-view</a:t>
            </a:r>
            <a:r>
              <a:rPr lang="en-US" sz="2300" b="1" dirty="0"/>
              <a:t> </a:t>
            </a:r>
            <a:r>
              <a:rPr lang="en-US" sz="2300" dirty="0"/>
              <a:t>on </a:t>
            </a:r>
            <a:r>
              <a:rPr lang="en-US" sz="2300" b="1" dirty="0"/>
              <a:t>modernization </a:t>
            </a:r>
            <a:r>
              <a:rPr lang="en-US" sz="2300" dirty="0"/>
              <a:t>&amp;</a:t>
            </a:r>
            <a:r>
              <a:rPr lang="en-US" sz="2300" b="1" dirty="0"/>
              <a:t> containerization </a:t>
            </a:r>
            <a:r>
              <a:rPr lang="en-US" sz="2300" dirty="0"/>
              <a:t>of heritage </a:t>
            </a:r>
            <a:r>
              <a:rPr lang="en-US" sz="2300" b="1" dirty="0"/>
              <a:t>monolithic</a:t>
            </a:r>
            <a:r>
              <a:rPr lang="en-US" sz="2300" dirty="0"/>
              <a:t> applications</a:t>
            </a:r>
            <a:r>
              <a:rPr lang="en-US" sz="2300" b="1" dirty="0"/>
              <a:t> </a:t>
            </a:r>
          </a:p>
          <a:p>
            <a:r>
              <a:rPr lang="en-US" sz="2000" dirty="0"/>
              <a:t>Health Insurance Client seeks </a:t>
            </a:r>
            <a:r>
              <a:rPr lang="en-US" sz="20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enterprise modernization </a:t>
            </a:r>
            <a:r>
              <a:rPr lang="en-US" sz="2000" dirty="0"/>
              <a:t>with consideration for their </a:t>
            </a:r>
            <a:r>
              <a:rPr lang="en-US" sz="20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existing, well-tuned, scalable </a:t>
            </a:r>
            <a:r>
              <a:rPr lang="en-US" sz="2000" dirty="0"/>
              <a:t>IBM MQ middleware estates.  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626499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A21A5909-27A2-D44C-9647-EF33B7E23F0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13650"/>
            <a:ext cx="9144000" cy="5129849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Content Placeholder 1">
            <a:extLst>
              <a:ext uri="{FF2B5EF4-FFF2-40B4-BE49-F238E27FC236}">
                <a16:creationId xmlns="" xmlns:a16="http://schemas.microsoft.com/office/drawing/2014/main" id="{63C46668-9ECC-704E-AADF-74DC22C714C3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0" y="1760538"/>
            <a:ext cx="9144000" cy="1119187"/>
          </a:xfrm>
        </p:spPr>
        <p:txBody>
          <a:bodyPr tIns="0" bIns="0"/>
          <a:lstStyle/>
          <a:p>
            <a:r>
              <a:rPr lang="en-US" sz="2200" dirty="0"/>
              <a:t>IBM Cloud Private as a </a:t>
            </a:r>
            <a:r>
              <a:rPr lang="en-US" sz="2200" b="1" dirty="0"/>
              <a:t>supported, enriched </a:t>
            </a:r>
            <a:r>
              <a:rPr lang="en-US" sz="2200" dirty="0"/>
              <a:t>private cloud platform</a:t>
            </a:r>
          </a:p>
          <a:p>
            <a:r>
              <a:rPr lang="en-US" sz="2000" dirty="0"/>
              <a:t>Latin American Banking Client wants to </a:t>
            </a:r>
            <a:r>
              <a:rPr lang="en-US" sz="20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operate</a:t>
            </a:r>
            <a:r>
              <a:rPr lang="en-US" sz="2000" dirty="0"/>
              <a:t> and </a:t>
            </a:r>
            <a:r>
              <a:rPr lang="en-US" sz="20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develop</a:t>
            </a:r>
            <a:r>
              <a:rPr lang="en-US" sz="2000" dirty="0"/>
              <a:t> on a platform, NOT </a:t>
            </a:r>
            <a:r>
              <a:rPr lang="en-US" sz="2000" strike="sngStrike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assemble</a:t>
            </a:r>
            <a:r>
              <a:rPr lang="en-US" sz="2000" dirty="0"/>
              <a:t> one!</a:t>
            </a:r>
            <a:endParaRPr lang="en-US" sz="24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14713AEB-29DB-2949-9979-5A00BBA3BDC6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4826000"/>
            <a:ext cx="6400800" cy="138113"/>
          </a:xfrm>
          <a:prstGeom prst="rect">
            <a:avLst/>
          </a:prstGeom>
        </p:spPr>
        <p:txBody>
          <a:bodyPr/>
          <a:lstStyle/>
          <a:p>
            <a:r>
              <a:rPr lang="de-DE" dirty="0"/>
              <a:t>IBM Cloud / © 2018 IBM Corporation  </a:t>
            </a:r>
            <a:r>
              <a:rPr lang="en-US" dirty="0"/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40739899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B5176784-05E0-754D-A596-483EB63CDCE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97194" y="1437806"/>
            <a:ext cx="2070100" cy="1727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D349623E-79B1-9B43-86B7-C7A1118D1C66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70949" y="436576"/>
            <a:ext cx="1920682" cy="171060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FD657276-9DA6-0D40-820A-5581A2A8734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66104" y="787935"/>
            <a:ext cx="1071494" cy="64987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3CACAC10-0FBB-BB42-92A4-D446FB3F4557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42481" y="1520643"/>
            <a:ext cx="1152407" cy="26852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71C757F9-CAEC-5C43-A799-C70CDF908F0C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12720" y="838223"/>
            <a:ext cx="1194213" cy="37211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0C448636-D59C-7C4F-8761-6BA4B0DDC386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12385" y="1162561"/>
            <a:ext cx="984685" cy="49234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92422BDD-09B8-1C48-A909-AA2648B1948D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33842" y="2042044"/>
            <a:ext cx="1373091" cy="51872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="" xmlns:a16="http://schemas.microsoft.com/office/drawing/2014/main" id="{2B998ECD-C9AF-1D42-A348-CAF69C1F7AF4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22403" y="1917920"/>
            <a:ext cx="1150454" cy="38348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="" xmlns:a16="http://schemas.microsoft.com/office/drawing/2014/main" id="{41C3B96E-9AAC-D94E-B2D4-9ED4307BE4EB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36474" y="2441049"/>
            <a:ext cx="436383" cy="43638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="" xmlns:a16="http://schemas.microsoft.com/office/drawing/2014/main" id="{F9619533-7841-BB45-81BD-517E2C8837C1}"/>
              </a:ext>
            </a:extLst>
          </p:cNvPr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88838" y="2813646"/>
            <a:ext cx="762000" cy="762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="" xmlns:a16="http://schemas.microsoft.com/office/drawing/2014/main" id="{F4955049-427E-0F4B-BA65-A9E786C07920}"/>
              </a:ext>
            </a:extLst>
          </p:cNvPr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79937" y="3165171"/>
            <a:ext cx="1465194" cy="36629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="" xmlns:a16="http://schemas.microsoft.com/office/drawing/2014/main" id="{B59567C5-DBCA-524A-A28C-9A6803E47A90}"/>
              </a:ext>
            </a:extLst>
          </p:cNvPr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45131" y="3148413"/>
            <a:ext cx="834887" cy="43427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="" xmlns:a16="http://schemas.microsoft.com/office/drawing/2014/main" id="{52BDD8CB-D4ED-2A40-B667-EE561BAD8297}"/>
              </a:ext>
            </a:extLst>
          </p:cNvPr>
          <p:cNvPicPr>
            <a:picLocks noChangeAspect="1"/>
          </p:cNvPicPr>
          <p:nvPr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87608" y="3472517"/>
            <a:ext cx="1057523" cy="41699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="" xmlns:a16="http://schemas.microsoft.com/office/drawing/2014/main" id="{9D7AF82F-F083-744D-9F59-7FC5E7A08FBB}"/>
              </a:ext>
            </a:extLst>
          </p:cNvPr>
          <p:cNvPicPr>
            <a:picLocks noChangeAspect="1"/>
          </p:cNvPicPr>
          <p:nvPr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10560" y="3582691"/>
            <a:ext cx="771341" cy="70606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="" xmlns:a16="http://schemas.microsoft.com/office/drawing/2014/main" id="{BC6A3759-2A0C-ED48-8AC5-C95430E40B23}"/>
              </a:ext>
            </a:extLst>
          </p:cNvPr>
          <p:cNvPicPr>
            <a:picLocks noChangeAspect="1"/>
          </p:cNvPicPr>
          <p:nvPr/>
        </p:nvPicPr>
        <p:blipFill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7982" y="3785118"/>
            <a:ext cx="1224501" cy="65269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="" xmlns:a16="http://schemas.microsoft.com/office/drawing/2014/main" id="{297CD22D-DE6F-A442-8F13-756984C4FE3F}"/>
              </a:ext>
            </a:extLst>
          </p:cNvPr>
          <p:cNvPicPr>
            <a:picLocks noChangeAspect="1"/>
          </p:cNvPicPr>
          <p:nvPr/>
        </p:nvPicPr>
        <p:blipFill>
          <a:blip r:embed="rId1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62848" y="2490514"/>
            <a:ext cx="632681" cy="58335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="" xmlns:a16="http://schemas.microsoft.com/office/drawing/2014/main" id="{D167865B-4594-6944-8156-298E8D878FBD}"/>
              </a:ext>
            </a:extLst>
          </p:cNvPr>
          <p:cNvPicPr>
            <a:picLocks noChangeAspect="1"/>
          </p:cNvPicPr>
          <p:nvPr/>
        </p:nvPicPr>
        <p:blipFill>
          <a:blip r:embed="rId1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93349" y="2281262"/>
            <a:ext cx="474594" cy="627689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="" xmlns:a16="http://schemas.microsoft.com/office/drawing/2014/main" id="{478FE962-01FE-AE4B-9EAD-44E90444435E}"/>
              </a:ext>
            </a:extLst>
          </p:cNvPr>
          <p:cNvPicPr>
            <a:picLocks noChangeAspect="1"/>
          </p:cNvPicPr>
          <p:nvPr/>
        </p:nvPicPr>
        <p:blipFill>
          <a:blip r:embed="rId2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80840" y="2111242"/>
            <a:ext cx="785633" cy="26553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="" xmlns:a16="http://schemas.microsoft.com/office/drawing/2014/main" id="{F103D8A3-DC48-6040-B2C2-47167570A652}"/>
              </a:ext>
            </a:extLst>
          </p:cNvPr>
          <p:cNvPicPr>
            <a:picLocks noChangeAspect="1"/>
          </p:cNvPicPr>
          <p:nvPr/>
        </p:nvPicPr>
        <p:blipFill>
          <a:blip r:embed="rId2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81317" y="1774172"/>
            <a:ext cx="1284221" cy="46983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="" xmlns:a16="http://schemas.microsoft.com/office/drawing/2014/main" id="{94ABD2F7-4BD5-CE4F-9911-9233CB25DC13}"/>
              </a:ext>
            </a:extLst>
          </p:cNvPr>
          <p:cNvPicPr>
            <a:picLocks noChangeAspect="1"/>
          </p:cNvPicPr>
          <p:nvPr/>
        </p:nvPicPr>
        <p:blipFill>
          <a:blip r:embed="rId2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5141" y="2274848"/>
            <a:ext cx="646986" cy="64051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="" xmlns:a16="http://schemas.microsoft.com/office/drawing/2014/main" id="{8DD484A0-EA03-7E48-9B04-B7D37AB79895}"/>
              </a:ext>
            </a:extLst>
          </p:cNvPr>
          <p:cNvPicPr>
            <a:picLocks noChangeAspect="1"/>
          </p:cNvPicPr>
          <p:nvPr/>
        </p:nvPicPr>
        <p:blipFill>
          <a:blip r:embed="rId2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41201" y="2368499"/>
            <a:ext cx="543037" cy="290741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="" xmlns:a16="http://schemas.microsoft.com/office/drawing/2014/main" id="{7C30175A-15DF-F24F-8454-DE562A7963D3}"/>
              </a:ext>
            </a:extLst>
          </p:cNvPr>
          <p:cNvPicPr>
            <a:picLocks noChangeAspect="1"/>
          </p:cNvPicPr>
          <p:nvPr/>
        </p:nvPicPr>
        <p:blipFill>
          <a:blip r:embed="rId2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81649" y="1898727"/>
            <a:ext cx="646866" cy="646866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="" xmlns:a16="http://schemas.microsoft.com/office/drawing/2014/main" id="{74AC400E-8B95-B14E-A59D-5BCED8197CF5}"/>
              </a:ext>
            </a:extLst>
          </p:cNvPr>
          <p:cNvPicPr>
            <a:picLocks noChangeAspect="1"/>
          </p:cNvPicPr>
          <p:nvPr/>
        </p:nvPicPr>
        <p:blipFill>
          <a:blip r:embed="rId2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40011" y="4408039"/>
            <a:ext cx="788504" cy="521727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="" xmlns:a16="http://schemas.microsoft.com/office/drawing/2014/main" id="{C7D530D8-0811-3645-A048-DD6702F09EA1}"/>
              </a:ext>
            </a:extLst>
          </p:cNvPr>
          <p:cNvPicPr>
            <a:picLocks noChangeAspect="1"/>
          </p:cNvPicPr>
          <p:nvPr/>
        </p:nvPicPr>
        <p:blipFill>
          <a:blip r:embed="rId2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7466" y="3027910"/>
            <a:ext cx="1589131" cy="585992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="" xmlns:a16="http://schemas.microsoft.com/office/drawing/2014/main" id="{0372DBAB-3801-9E45-8372-718DBA3C707F}"/>
              </a:ext>
            </a:extLst>
          </p:cNvPr>
          <p:cNvPicPr>
            <a:picLocks noChangeAspect="1"/>
          </p:cNvPicPr>
          <p:nvPr/>
        </p:nvPicPr>
        <p:blipFill>
          <a:blip r:embed="rId2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4012" y="2376777"/>
            <a:ext cx="884357" cy="65952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="" xmlns:a16="http://schemas.microsoft.com/office/drawing/2014/main" id="{32DEF403-6018-0741-893A-AD4B9A1000BD}"/>
              </a:ext>
            </a:extLst>
          </p:cNvPr>
          <p:cNvPicPr>
            <a:picLocks noChangeAspect="1"/>
          </p:cNvPicPr>
          <p:nvPr/>
        </p:nvPicPr>
        <p:blipFill>
          <a:blip r:embed="rId2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4095" y="3695775"/>
            <a:ext cx="1498762" cy="479899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="" xmlns:a16="http://schemas.microsoft.com/office/drawing/2014/main" id="{E70A1B7A-0513-3B4B-965E-1ABA3678007A}"/>
              </a:ext>
            </a:extLst>
          </p:cNvPr>
          <p:cNvPicPr>
            <a:picLocks noChangeAspect="1"/>
          </p:cNvPicPr>
          <p:nvPr/>
        </p:nvPicPr>
        <p:blipFill>
          <a:blip r:embed="rId2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9658" y="4141007"/>
            <a:ext cx="1713064" cy="295504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5" name="Footer Placeholder 2">
            <a:extLst>
              <a:ext uri="{FF2B5EF4-FFF2-40B4-BE49-F238E27FC236}">
                <a16:creationId xmlns="" xmlns:a16="http://schemas.microsoft.com/office/drawing/2014/main" id="{59F78747-7E7E-E149-84C0-B708902625B3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4826000"/>
            <a:ext cx="6400800" cy="138113"/>
          </a:xfrm>
          <a:prstGeom prst="rect">
            <a:avLst/>
          </a:prstGeom>
        </p:spPr>
        <p:txBody>
          <a:bodyPr/>
          <a:lstStyle/>
          <a:p>
            <a:r>
              <a:rPr lang="de-DE" dirty="0"/>
              <a:t>IBM Cloud / © 2018 IBM Corporation</a:t>
            </a:r>
            <a:endParaRPr lang="en-US" dirty="0"/>
          </a:p>
        </p:txBody>
      </p:sp>
      <p:pic>
        <p:nvPicPr>
          <p:cNvPr id="38" name="Picture 37">
            <a:extLst>
              <a:ext uri="{FF2B5EF4-FFF2-40B4-BE49-F238E27FC236}">
                <a16:creationId xmlns="" xmlns:a16="http://schemas.microsoft.com/office/drawing/2014/main" id="{5A16839E-E8BD-BE45-9037-403AB80651DF}"/>
              </a:ext>
            </a:extLst>
          </p:cNvPr>
          <p:cNvPicPr>
            <a:picLocks noChangeAspect="1"/>
          </p:cNvPicPr>
          <p:nvPr/>
        </p:nvPicPr>
        <p:blipFill>
          <a:blip r:embed="rId3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94356" y="3848435"/>
            <a:ext cx="666556" cy="61101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0ACE0EE3-97F8-BD42-9046-338FD40716C6}"/>
              </a:ext>
            </a:extLst>
          </p:cNvPr>
          <p:cNvPicPr>
            <a:picLocks noChangeAspect="1"/>
          </p:cNvPicPr>
          <p:nvPr/>
        </p:nvPicPr>
        <p:blipFill>
          <a:blip r:embed="rId3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339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case summary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sz="quarter" idx="4294967295"/>
          </p:nvPr>
        </p:nvSpPr>
        <p:spPr>
          <a:xfrm>
            <a:off x="3321050" y="669925"/>
            <a:ext cx="5822950" cy="738188"/>
          </a:xfrm>
        </p:spPr>
        <p:txBody>
          <a:bodyPr/>
          <a:lstStyle/>
          <a:p>
            <a:pPr algn="ctr"/>
            <a:r>
              <a:rPr lang="en-US" sz="2400" dirty="0"/>
              <a:t>Problems Addressed</a:t>
            </a:r>
          </a:p>
          <a:p>
            <a:endParaRPr lang="en-US" sz="2400" dirty="0"/>
          </a:p>
        </p:txBody>
      </p:sp>
      <p:sp>
        <p:nvSpPr>
          <p:cNvPr id="9" name="Content Placeholder 6"/>
          <p:cNvSpPr txBox="1">
            <a:spLocks/>
          </p:cNvSpPr>
          <p:nvPr/>
        </p:nvSpPr>
        <p:spPr>
          <a:xfrm>
            <a:off x="184022" y="669361"/>
            <a:ext cx="2869325" cy="4157119"/>
          </a:xfrm>
          <a:prstGeom prst="rect">
            <a:avLst/>
          </a:prstGeom>
          <a:noFill/>
          <a:ln>
            <a:solidFill>
              <a:schemeClr val="bg1">
                <a:lumMod val="75000"/>
                <a:lumOff val="25000"/>
              </a:schemeClr>
            </a:solidFill>
          </a:ln>
        </p:spPr>
        <p:txBody>
          <a:bodyPr vert="horz" lIns="228600" tIns="192024" rIns="228600" bIns="228600" rtlCol="0">
            <a:no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1100"/>
              </a:spcBef>
              <a:buFont typeface="Arial"/>
              <a:buNone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  <a:lvl2pPr marL="173038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400" kern="120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2pPr>
            <a:lvl3pPr marL="3968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•"/>
              <a:defRPr sz="1400" kern="120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3pPr>
            <a:lvl4pPr marL="625475" indent="-168275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400" kern="120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4pPr>
            <a:lvl5pPr marL="8032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»"/>
              <a:defRPr sz="1400" kern="120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FFFFFF"/>
                </a:solidFill>
              </a:rPr>
              <a:t>Use Case 1 Name</a:t>
            </a:r>
          </a:p>
          <a:p>
            <a:endParaRPr lang="en-US" dirty="0">
              <a:solidFill>
                <a:srgbClr val="FFFFFF"/>
              </a:solidFill>
            </a:endParaRPr>
          </a:p>
          <a:p>
            <a:r>
              <a:rPr lang="en-US" dirty="0">
                <a:solidFill>
                  <a:srgbClr val="FFFFFF"/>
                </a:solidFill>
              </a:rPr>
              <a:t>Use Case Definition</a:t>
            </a:r>
          </a:p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1" name="Content Placeholder 1"/>
          <p:cNvSpPr txBox="1">
            <a:spLocks/>
          </p:cNvSpPr>
          <p:nvPr/>
        </p:nvSpPr>
        <p:spPr>
          <a:xfrm>
            <a:off x="3053346" y="1397130"/>
            <a:ext cx="5822639" cy="342935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vert="horz" lIns="228600" tIns="192024" rIns="228600" bIns="228600" rtlCol="0">
            <a:no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1100"/>
              </a:spcBef>
              <a:buFont typeface="Arial"/>
              <a:buNone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  <a:lvl2pPr marL="173038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400" kern="120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2pPr>
            <a:lvl3pPr marL="3968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•"/>
              <a:defRPr sz="1400" kern="120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3pPr>
            <a:lvl4pPr marL="625475" indent="-168275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400" kern="120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4pPr>
            <a:lvl5pPr marL="8032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»"/>
              <a:defRPr sz="1400" kern="120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AutoNum type="arabicPeriod"/>
            </a:pPr>
            <a:r>
              <a:rPr lang="en-US" sz="2400" dirty="0">
                <a:solidFill>
                  <a:schemeClr val="tx1"/>
                </a:solidFill>
              </a:rPr>
              <a:t>Need to become more cloud-native, but are highly regulated</a:t>
            </a:r>
          </a:p>
          <a:p>
            <a:pPr marL="342900" indent="-342900">
              <a:buAutoNum type="arabicPeriod"/>
            </a:pPr>
            <a:r>
              <a:rPr lang="en-US" sz="2400" dirty="0">
                <a:solidFill>
                  <a:schemeClr val="tx1"/>
                </a:solidFill>
              </a:rPr>
              <a:t>Have monolithic applications that are not componentized</a:t>
            </a:r>
          </a:p>
          <a:p>
            <a:pPr marL="342900" indent="-342900">
              <a:buAutoNum type="arabicPeriod"/>
            </a:pPr>
            <a:r>
              <a:rPr lang="en-US" sz="2400" dirty="0">
                <a:solidFill>
                  <a:schemeClr val="tx1"/>
                </a:solidFill>
              </a:rPr>
              <a:t>Need to integrate services from outside of their data centers </a:t>
            </a:r>
          </a:p>
          <a:p>
            <a:endParaRPr lang="en-US" sz="2400" dirty="0">
              <a:solidFill>
                <a:schemeClr val="tx1"/>
              </a:solidFill>
            </a:endParaRPr>
          </a:p>
          <a:p>
            <a:r>
              <a:rPr lang="en-US" sz="2400" dirty="0">
                <a:solidFill>
                  <a:schemeClr val="tx1"/>
                </a:solidFill>
              </a:rPr>
              <a:t>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840" y="1569039"/>
            <a:ext cx="1569688" cy="165435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90531" y="3283402"/>
            <a:ext cx="18563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IBM Cloud Private</a:t>
            </a:r>
          </a:p>
        </p:txBody>
      </p:sp>
    </p:spTree>
    <p:extLst>
      <p:ext uri="{BB962C8B-B14F-4D97-AF65-F5344CB8AC3E}">
        <p14:creationId xmlns:p14="http://schemas.microsoft.com/office/powerpoint/2010/main" val="23123854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4294967295"/>
          </p:nvPr>
        </p:nvSpPr>
        <p:spPr>
          <a:xfrm>
            <a:off x="0" y="0"/>
            <a:ext cx="2286000" cy="5143500"/>
          </a:xfrm>
        </p:spPr>
        <p:txBody>
          <a:bodyPr/>
          <a:lstStyle/>
          <a:p>
            <a:r>
              <a:rPr lang="en-US" sz="2400" dirty="0"/>
              <a:t>We address these problems by focusing on 3 enterprise use cases</a:t>
            </a:r>
          </a:p>
          <a:p>
            <a:endParaRPr lang="en-US" sz="24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4294967295"/>
          </p:nvPr>
        </p:nvSpPr>
        <p:spPr>
          <a:xfrm>
            <a:off x="0" y="0"/>
            <a:ext cx="2286000" cy="5143500"/>
          </a:xfrm>
          <a:solidFill>
            <a:schemeClr val="accent3"/>
          </a:solidFill>
        </p:spPr>
        <p:txBody>
          <a:bodyPr/>
          <a:lstStyle/>
          <a:p>
            <a:r>
              <a:rPr lang="en-US" sz="2400" b="1" dirty="0"/>
              <a:t>Use Case 1</a:t>
            </a:r>
          </a:p>
          <a:p>
            <a:endParaRPr lang="en-US" sz="2400" dirty="0"/>
          </a:p>
          <a:p>
            <a:r>
              <a:rPr lang="en-US" sz="2400" dirty="0"/>
              <a:t>Create new cloud-native applications	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294967295"/>
          </p:nvPr>
        </p:nvSpPr>
        <p:spPr>
          <a:xfrm>
            <a:off x="6858000" y="0"/>
            <a:ext cx="2286000" cy="5143500"/>
          </a:xfrm>
          <a:solidFill>
            <a:schemeClr val="accent2"/>
          </a:solidFill>
        </p:spPr>
        <p:txBody>
          <a:bodyPr/>
          <a:lstStyle/>
          <a:p>
            <a:r>
              <a:rPr lang="en-US" sz="2400" b="1" dirty="0"/>
              <a:t>Use Case 2</a:t>
            </a:r>
          </a:p>
          <a:p>
            <a:endParaRPr lang="en-US" sz="2400" dirty="0"/>
          </a:p>
          <a:p>
            <a:r>
              <a:rPr lang="en-US" sz="2400" dirty="0"/>
              <a:t>Modernize and optimize existing applications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4294967295"/>
          </p:nvPr>
        </p:nvSpPr>
        <p:spPr>
          <a:xfrm>
            <a:off x="6858000" y="0"/>
            <a:ext cx="2286000" cy="5143500"/>
          </a:xfrm>
          <a:solidFill>
            <a:schemeClr val="accent1"/>
          </a:solidFill>
        </p:spPr>
        <p:txBody>
          <a:bodyPr/>
          <a:lstStyle/>
          <a:p>
            <a:r>
              <a:rPr lang="en-US" sz="2400" b="1" dirty="0"/>
              <a:t>Use Case 3</a:t>
            </a:r>
          </a:p>
          <a:p>
            <a:endParaRPr lang="en-US" sz="2400" dirty="0"/>
          </a:p>
          <a:p>
            <a:r>
              <a:rPr lang="en-US" sz="2400" dirty="0"/>
              <a:t>Open enterprise data centers to work with cloud services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="" xmlns:a16="http://schemas.microsoft.com/office/drawing/2014/main" id="{3BE0026E-D3DE-B749-9DAE-B04723EDD133}"/>
              </a:ext>
            </a:extLst>
          </p:cNvPr>
          <p:cNvSpPr/>
          <p:nvPr/>
        </p:nvSpPr>
        <p:spPr>
          <a:xfrm>
            <a:off x="2997200" y="4064000"/>
            <a:ext cx="5219700" cy="4826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Arial"/>
                <a:cs typeface="Arial"/>
              </a:rPr>
              <a:t>Analytics Enrichment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F3B86B39-45EC-0644-BA28-28A67E91D1D8}"/>
              </a:ext>
            </a:extLst>
          </p:cNvPr>
          <p:cNvSpPr txBox="1"/>
          <p:nvPr/>
        </p:nvSpPr>
        <p:spPr>
          <a:xfrm>
            <a:off x="1802812" y="1257300"/>
            <a:ext cx="356188" cy="46166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C000"/>
                </a:solidFill>
              </a:rPr>
              <a:t>4</a:t>
            </a:r>
            <a:endParaRPr lang="en-US" b="1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527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Set :: Container Value Proposition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endParaRPr lang="en-US" altLang="en-US" b="1" dirty="0">
              <a:latin typeface="HelvNeue for IBM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266736" y="894652"/>
            <a:ext cx="8439150" cy="1217613"/>
          </a:xfrm>
        </p:spPr>
        <p:txBody>
          <a:bodyPr/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Platform for building, distributing and running applications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Lightweight container virtualization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10s of VMs =&gt; 100s, 1000s of containers per host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8441" y="2398015"/>
            <a:ext cx="2006600" cy="16891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3338" y="2112265"/>
            <a:ext cx="2044700" cy="2260600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>
            <a:off x="3630168" y="3056890"/>
            <a:ext cx="856143" cy="371349"/>
          </a:xfrm>
          <a:prstGeom prst="rightArrow">
            <a:avLst/>
          </a:prstGeom>
          <a:noFill/>
          <a:ln w="25400">
            <a:solidFill>
              <a:schemeClr val="accent1"/>
            </a:solidFill>
          </a:ln>
          <a:effectLst/>
        </p:spPr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ts val="0"/>
              </a:spcBef>
              <a:buFontTx/>
              <a:buNone/>
            </a:pPr>
            <a:endParaRPr kumimoji="0" lang="en-US" sz="2900" b="1" i="0" u="none" strike="noStrike" kern="1200" cap="none" spc="0" normalizeH="0" baseline="0" noProof="0" dirty="0">
              <a:ln>
                <a:noFill/>
              </a:ln>
              <a:solidFill>
                <a:srgbClr val="00649D"/>
              </a:solidFill>
              <a:effectLst/>
              <a:uLnTx/>
              <a:uFillTx/>
              <a:latin typeface="HelvNeue for IBM" pitchFamily="-84" charset="0"/>
              <a:ea typeface="MS PGothic" pitchFamily="34" charset="-128"/>
              <a:cs typeface="+mn-cs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20601" y="1058952"/>
            <a:ext cx="2135019" cy="7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7542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7" name="Picture 4" descr="5300_IBM_Black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76664" y="2257425"/>
            <a:ext cx="1665685" cy="62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063663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7" name="pasted-image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32078" y="1998336"/>
            <a:ext cx="593386" cy="668576"/>
          </a:xfrm>
          <a:prstGeom prst="rect">
            <a:avLst/>
          </a:prstGeom>
          <a:ln w="12700">
            <a:miter lim="400000"/>
          </a:ln>
        </p:spPr>
      </p:pic>
      <p:sp>
        <p:nvSpPr>
          <p:cNvPr id="658" name="Shape 658"/>
          <p:cNvSpPr/>
          <p:nvPr/>
        </p:nvSpPr>
        <p:spPr>
          <a:xfrm>
            <a:off x="758997" y="3137581"/>
            <a:ext cx="6942476" cy="3654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49" tIns="19049" rIns="19049" bIns="19049" anchor="ctr">
            <a:spAutoFit/>
          </a:bodyPr>
          <a:lstStyle>
            <a:lvl1pPr>
              <a:defRPr sz="6200"/>
            </a:lvl1pPr>
          </a:lstStyle>
          <a:p>
            <a:r>
              <a:rPr sz="2125" dirty="0"/>
              <a:t>Everyone’s container journey starts with one container….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6CADBCB-90C9-40AA-B762-FAACEAF55A59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59872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0" name="pasted-image.pdf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85571" y="1521308"/>
            <a:ext cx="593386" cy="668576"/>
          </a:xfrm>
          <a:prstGeom prst="rect">
            <a:avLst/>
          </a:prstGeom>
          <a:ln w="12700">
            <a:miter lim="400000"/>
          </a:ln>
        </p:spPr>
      </p:pic>
      <p:sp>
        <p:nvSpPr>
          <p:cNvPr id="661" name="Shape 661"/>
          <p:cNvSpPr/>
          <p:nvPr/>
        </p:nvSpPr>
        <p:spPr>
          <a:xfrm>
            <a:off x="1859934" y="3090795"/>
            <a:ext cx="4634280" cy="3654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49" tIns="19049" rIns="19049" bIns="19049" anchor="ctr">
            <a:spAutoFit/>
          </a:bodyPr>
          <a:lstStyle>
            <a:lvl1pPr>
              <a:defRPr sz="6200"/>
            </a:lvl1pPr>
          </a:lstStyle>
          <a:p>
            <a:r>
              <a:rPr sz="2125" dirty="0"/>
              <a:t>At first the growth is easy to handle….</a:t>
            </a:r>
          </a:p>
        </p:txBody>
      </p:sp>
      <p:pic>
        <p:nvPicPr>
          <p:cNvPr id="662" name="pasted-image.pdf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32917" y="1993137"/>
            <a:ext cx="593386" cy="668576"/>
          </a:xfrm>
          <a:prstGeom prst="rect">
            <a:avLst/>
          </a:prstGeom>
          <a:ln w="12700">
            <a:miter lim="400000"/>
          </a:ln>
        </p:spPr>
      </p:pic>
      <p:pic>
        <p:nvPicPr>
          <p:cNvPr id="663" name="pasted-image.pdf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11613" y="2263455"/>
            <a:ext cx="593386" cy="668576"/>
          </a:xfrm>
          <a:prstGeom prst="rect">
            <a:avLst/>
          </a:prstGeom>
          <a:ln w="12700">
            <a:miter lim="400000"/>
          </a:ln>
        </p:spPr>
      </p:pic>
      <p:pic>
        <p:nvPicPr>
          <p:cNvPr id="664" name="pasted-image.pdf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51933" y="1094652"/>
            <a:ext cx="593386" cy="668576"/>
          </a:xfrm>
          <a:prstGeom prst="rect">
            <a:avLst/>
          </a:prstGeom>
          <a:ln w="12700">
            <a:miter lim="400000"/>
          </a:ln>
        </p:spPr>
      </p:pic>
      <p:pic>
        <p:nvPicPr>
          <p:cNvPr id="665" name="pasted-image.pdf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28676" y="3723875"/>
            <a:ext cx="593386" cy="668576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6CADBCB-90C9-40AA-B762-FAACEAF55A59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5282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afterEffect">
                                  <p:stCondLst>
                                    <p:cond delay="3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6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6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50"/>
                            </p:stCondLst>
                            <p:childTnLst>
                              <p:par>
                                <p:cTn id="10" presetID="23" presetClass="entr" presetSubtype="16" fill="hold" grpId="0" nodeType="afterEffect">
                                  <p:stCondLst>
                                    <p:cond delay="3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6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6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100"/>
                            </p:stCondLst>
                            <p:childTnLst>
                              <p:par>
                                <p:cTn id="1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6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6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350"/>
                            </p:stCondLst>
                            <p:childTnLst>
                              <p:par>
                                <p:cTn id="20" presetID="23" presetClass="entr" presetSubtype="16" fill="hold" grpId="0" nodeType="afterEffect">
                                  <p:stCondLst>
                                    <p:cond delay="3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6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6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0" grpId="0" animBg="1" advAuto="0"/>
      <p:bldP spid="663" grpId="0" animBg="1" advAuto="0"/>
      <p:bldP spid="664" grpId="0" animBg="1" advAuto="0"/>
      <p:bldP spid="665" grpId="0" animBg="1" advAuto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7" name="pasted-image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36091" y="2127956"/>
            <a:ext cx="593386" cy="668576"/>
          </a:xfrm>
          <a:prstGeom prst="rect">
            <a:avLst/>
          </a:prstGeom>
          <a:ln w="12700">
            <a:miter lim="400000"/>
          </a:ln>
        </p:spPr>
      </p:pic>
      <p:pic>
        <p:nvPicPr>
          <p:cNvPr id="668" name="pasted-image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95152" y="1658861"/>
            <a:ext cx="593386" cy="668576"/>
          </a:xfrm>
          <a:prstGeom prst="rect">
            <a:avLst/>
          </a:prstGeom>
          <a:ln w="12700">
            <a:miter lim="400000"/>
          </a:ln>
        </p:spPr>
      </p:pic>
      <p:pic>
        <p:nvPicPr>
          <p:cNvPr id="669" name="pasted-image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55248" y="769047"/>
            <a:ext cx="593386" cy="668576"/>
          </a:xfrm>
          <a:prstGeom prst="rect">
            <a:avLst/>
          </a:prstGeom>
          <a:ln w="12700">
            <a:miter lim="400000"/>
          </a:ln>
        </p:spPr>
      </p:pic>
      <p:pic>
        <p:nvPicPr>
          <p:cNvPr id="670" name="pasted-image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56836" y="396620"/>
            <a:ext cx="593386" cy="668576"/>
          </a:xfrm>
          <a:prstGeom prst="rect">
            <a:avLst/>
          </a:prstGeom>
          <a:ln w="12700">
            <a:miter lim="400000"/>
          </a:ln>
        </p:spPr>
      </p:pic>
      <p:pic>
        <p:nvPicPr>
          <p:cNvPr id="671" name="pasted-image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88379" y="1021796"/>
            <a:ext cx="593386" cy="668576"/>
          </a:xfrm>
          <a:prstGeom prst="rect">
            <a:avLst/>
          </a:prstGeom>
          <a:ln w="12700">
            <a:miter lim="400000"/>
          </a:ln>
        </p:spPr>
      </p:pic>
      <p:pic>
        <p:nvPicPr>
          <p:cNvPr id="672" name="pasted-image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50340" y="2430431"/>
            <a:ext cx="593386" cy="668576"/>
          </a:xfrm>
          <a:prstGeom prst="rect">
            <a:avLst/>
          </a:prstGeom>
          <a:ln w="12700">
            <a:miter lim="400000"/>
          </a:ln>
        </p:spPr>
      </p:pic>
      <p:pic>
        <p:nvPicPr>
          <p:cNvPr id="673" name="pasted-image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43265" y="2076570"/>
            <a:ext cx="593386" cy="668576"/>
          </a:xfrm>
          <a:prstGeom prst="rect">
            <a:avLst/>
          </a:prstGeom>
          <a:ln w="12700">
            <a:miter lim="400000"/>
          </a:ln>
        </p:spPr>
      </p:pic>
      <p:pic>
        <p:nvPicPr>
          <p:cNvPr id="674" name="pasted-image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2611" y="1021796"/>
            <a:ext cx="593386" cy="668576"/>
          </a:xfrm>
          <a:prstGeom prst="rect">
            <a:avLst/>
          </a:prstGeom>
          <a:ln w="12700">
            <a:miter lim="400000"/>
          </a:ln>
        </p:spPr>
      </p:pic>
      <p:pic>
        <p:nvPicPr>
          <p:cNvPr id="675" name="pasted-image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6303" y="1021796"/>
            <a:ext cx="593386" cy="668576"/>
          </a:xfrm>
          <a:prstGeom prst="rect">
            <a:avLst/>
          </a:prstGeom>
          <a:ln w="12700">
            <a:miter lim="400000"/>
          </a:ln>
        </p:spPr>
      </p:pic>
      <p:pic>
        <p:nvPicPr>
          <p:cNvPr id="676" name="pasted-image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2628" y="2371056"/>
            <a:ext cx="593386" cy="668576"/>
          </a:xfrm>
          <a:prstGeom prst="rect">
            <a:avLst/>
          </a:prstGeom>
          <a:ln w="12700">
            <a:miter lim="400000"/>
          </a:ln>
        </p:spPr>
      </p:pic>
      <p:pic>
        <p:nvPicPr>
          <p:cNvPr id="677" name="pasted-image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7462" y="3736951"/>
            <a:ext cx="593386" cy="668576"/>
          </a:xfrm>
          <a:prstGeom prst="rect">
            <a:avLst/>
          </a:prstGeom>
          <a:ln w="12700">
            <a:miter lim="400000"/>
          </a:ln>
        </p:spPr>
      </p:pic>
      <p:pic>
        <p:nvPicPr>
          <p:cNvPr id="678" name="pasted-image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7131" y="3746064"/>
            <a:ext cx="593386" cy="668576"/>
          </a:xfrm>
          <a:prstGeom prst="rect">
            <a:avLst/>
          </a:prstGeom>
          <a:ln w="12700">
            <a:miter lim="400000"/>
          </a:ln>
        </p:spPr>
      </p:pic>
      <p:pic>
        <p:nvPicPr>
          <p:cNvPr id="679" name="pasted-image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0019" y="3292678"/>
            <a:ext cx="593386" cy="668576"/>
          </a:xfrm>
          <a:prstGeom prst="rect">
            <a:avLst/>
          </a:prstGeom>
          <a:ln w="12700">
            <a:miter lim="400000"/>
          </a:ln>
        </p:spPr>
      </p:pic>
      <p:pic>
        <p:nvPicPr>
          <p:cNvPr id="680" name="pasted-image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83600" y="4094443"/>
            <a:ext cx="593386" cy="668576"/>
          </a:xfrm>
          <a:prstGeom prst="rect">
            <a:avLst/>
          </a:prstGeom>
          <a:ln w="12700">
            <a:miter lim="400000"/>
          </a:ln>
        </p:spPr>
      </p:pic>
      <p:pic>
        <p:nvPicPr>
          <p:cNvPr id="681" name="pasted-image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86350" y="3615979"/>
            <a:ext cx="593386" cy="668576"/>
          </a:xfrm>
          <a:prstGeom prst="rect">
            <a:avLst/>
          </a:prstGeom>
          <a:ln w="12700">
            <a:miter lim="400000"/>
          </a:ln>
        </p:spPr>
      </p:pic>
      <p:pic>
        <p:nvPicPr>
          <p:cNvPr id="682" name="pasted-image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95151" y="4353229"/>
            <a:ext cx="593386" cy="668576"/>
          </a:xfrm>
          <a:prstGeom prst="rect">
            <a:avLst/>
          </a:prstGeom>
          <a:ln w="12700">
            <a:miter lim="400000"/>
          </a:ln>
        </p:spPr>
      </p:pic>
      <p:pic>
        <p:nvPicPr>
          <p:cNvPr id="683" name="pasted-image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24884" y="3908790"/>
            <a:ext cx="593386" cy="668576"/>
          </a:xfrm>
          <a:prstGeom prst="rect">
            <a:avLst/>
          </a:prstGeom>
          <a:ln w="12700">
            <a:miter lim="400000"/>
          </a:ln>
        </p:spPr>
      </p:pic>
      <p:pic>
        <p:nvPicPr>
          <p:cNvPr id="684" name="pasted-image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57070" y="3463040"/>
            <a:ext cx="593386" cy="668576"/>
          </a:xfrm>
          <a:prstGeom prst="rect">
            <a:avLst/>
          </a:prstGeom>
          <a:ln w="12700">
            <a:miter lim="400000"/>
          </a:ln>
        </p:spPr>
      </p:pic>
      <p:pic>
        <p:nvPicPr>
          <p:cNvPr id="685" name="pasted-image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77749" y="1955333"/>
            <a:ext cx="593386" cy="668576"/>
          </a:xfrm>
          <a:prstGeom prst="rect">
            <a:avLst/>
          </a:prstGeom>
          <a:ln w="12700">
            <a:miter lim="400000"/>
          </a:ln>
        </p:spPr>
      </p:pic>
      <p:pic>
        <p:nvPicPr>
          <p:cNvPr id="686" name="pasted-image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59426" y="1964448"/>
            <a:ext cx="593386" cy="668576"/>
          </a:xfrm>
          <a:prstGeom prst="rect">
            <a:avLst/>
          </a:prstGeom>
          <a:ln w="12700">
            <a:miter lim="400000"/>
          </a:ln>
        </p:spPr>
      </p:pic>
      <p:pic>
        <p:nvPicPr>
          <p:cNvPr id="687" name="pasted-image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13587" y="2396531"/>
            <a:ext cx="593386" cy="668576"/>
          </a:xfrm>
          <a:prstGeom prst="rect">
            <a:avLst/>
          </a:prstGeom>
          <a:ln w="12700">
            <a:miter lim="400000"/>
          </a:ln>
        </p:spPr>
      </p:pic>
      <p:pic>
        <p:nvPicPr>
          <p:cNvPr id="688" name="pasted-image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83045" y="356409"/>
            <a:ext cx="593386" cy="668576"/>
          </a:xfrm>
          <a:prstGeom prst="rect">
            <a:avLst/>
          </a:prstGeom>
          <a:ln w="12700">
            <a:miter lim="400000"/>
          </a:ln>
        </p:spPr>
      </p:pic>
      <p:pic>
        <p:nvPicPr>
          <p:cNvPr id="689" name="pasted-image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69643" y="1202373"/>
            <a:ext cx="593386" cy="668576"/>
          </a:xfrm>
          <a:prstGeom prst="rect">
            <a:avLst/>
          </a:prstGeom>
          <a:ln w="12700">
            <a:miter lim="400000"/>
          </a:ln>
        </p:spPr>
      </p:pic>
      <p:pic>
        <p:nvPicPr>
          <p:cNvPr id="690" name="pasted-image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77711" y="707915"/>
            <a:ext cx="593386" cy="668576"/>
          </a:xfrm>
          <a:prstGeom prst="rect">
            <a:avLst/>
          </a:prstGeom>
          <a:ln w="12700">
            <a:miter lim="400000"/>
          </a:ln>
        </p:spPr>
      </p:pic>
      <p:pic>
        <p:nvPicPr>
          <p:cNvPr id="691" name="pasted-image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75290" y="352625"/>
            <a:ext cx="593386" cy="668576"/>
          </a:xfrm>
          <a:prstGeom prst="rect">
            <a:avLst/>
          </a:prstGeom>
          <a:ln w="12700">
            <a:miter lim="400000"/>
          </a:ln>
        </p:spPr>
      </p:pic>
      <p:pic>
        <p:nvPicPr>
          <p:cNvPr id="692" name="pasted-image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28682" y="3784310"/>
            <a:ext cx="593386" cy="668576"/>
          </a:xfrm>
          <a:prstGeom prst="rect">
            <a:avLst/>
          </a:prstGeom>
          <a:ln w="12700">
            <a:miter lim="400000"/>
          </a:ln>
        </p:spPr>
      </p:pic>
      <p:pic>
        <p:nvPicPr>
          <p:cNvPr id="693" name="pasted-image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11203" y="4275612"/>
            <a:ext cx="593386" cy="668576"/>
          </a:xfrm>
          <a:prstGeom prst="rect">
            <a:avLst/>
          </a:prstGeom>
          <a:ln w="12700">
            <a:miter lim="400000"/>
          </a:ln>
        </p:spPr>
      </p:pic>
      <p:pic>
        <p:nvPicPr>
          <p:cNvPr id="694" name="pasted-image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9916" y="4293639"/>
            <a:ext cx="593386" cy="668576"/>
          </a:xfrm>
          <a:prstGeom prst="rect">
            <a:avLst/>
          </a:prstGeom>
          <a:ln w="12700">
            <a:miter lim="400000"/>
          </a:ln>
        </p:spPr>
      </p:pic>
      <p:pic>
        <p:nvPicPr>
          <p:cNvPr id="695" name="pasted-image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15970" y="3999705"/>
            <a:ext cx="593386" cy="668576"/>
          </a:xfrm>
          <a:prstGeom prst="rect">
            <a:avLst/>
          </a:prstGeom>
          <a:ln w="12700">
            <a:miter lim="400000"/>
          </a:ln>
        </p:spPr>
      </p:pic>
      <p:pic>
        <p:nvPicPr>
          <p:cNvPr id="696" name="pasted-image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35495" y="3568913"/>
            <a:ext cx="593386" cy="668576"/>
          </a:xfrm>
          <a:prstGeom prst="rect">
            <a:avLst/>
          </a:prstGeom>
          <a:ln w="12700">
            <a:miter lim="400000"/>
          </a:ln>
        </p:spPr>
      </p:pic>
      <p:pic>
        <p:nvPicPr>
          <p:cNvPr id="697" name="pasted-image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41276" y="2207804"/>
            <a:ext cx="593386" cy="668576"/>
          </a:xfrm>
          <a:prstGeom prst="rect">
            <a:avLst/>
          </a:prstGeom>
          <a:ln w="12700">
            <a:miter lim="400000"/>
          </a:ln>
        </p:spPr>
      </p:pic>
      <p:pic>
        <p:nvPicPr>
          <p:cNvPr id="698" name="pasted-image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59299" y="2207804"/>
            <a:ext cx="593386" cy="668576"/>
          </a:xfrm>
          <a:prstGeom prst="rect">
            <a:avLst/>
          </a:prstGeom>
          <a:ln w="12700">
            <a:miter lim="400000"/>
          </a:ln>
        </p:spPr>
      </p:pic>
      <p:pic>
        <p:nvPicPr>
          <p:cNvPr id="699" name="pasted-image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62120" y="707915"/>
            <a:ext cx="593386" cy="668576"/>
          </a:xfrm>
          <a:prstGeom prst="rect">
            <a:avLst/>
          </a:prstGeom>
          <a:ln w="12700">
            <a:miter lim="400000"/>
          </a:ln>
        </p:spPr>
      </p:pic>
      <p:pic>
        <p:nvPicPr>
          <p:cNvPr id="700" name="pasted-image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50922" y="707915"/>
            <a:ext cx="593386" cy="668576"/>
          </a:xfrm>
          <a:prstGeom prst="rect">
            <a:avLst/>
          </a:prstGeom>
          <a:ln w="12700">
            <a:miter lim="400000"/>
          </a:ln>
        </p:spPr>
      </p:pic>
      <p:pic>
        <p:nvPicPr>
          <p:cNvPr id="701" name="pasted-image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56521" y="2512467"/>
            <a:ext cx="593386" cy="668576"/>
          </a:xfrm>
          <a:prstGeom prst="rect">
            <a:avLst/>
          </a:prstGeom>
          <a:ln w="12700">
            <a:miter lim="400000"/>
          </a:ln>
        </p:spPr>
      </p:pic>
      <p:pic>
        <p:nvPicPr>
          <p:cNvPr id="702" name="pasted-image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50922" y="2988020"/>
            <a:ext cx="593386" cy="668576"/>
          </a:xfrm>
          <a:prstGeom prst="rect">
            <a:avLst/>
          </a:prstGeom>
          <a:ln w="12700">
            <a:miter lim="400000"/>
          </a:ln>
        </p:spPr>
      </p:pic>
      <p:pic>
        <p:nvPicPr>
          <p:cNvPr id="703" name="pasted-image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83045" y="1658861"/>
            <a:ext cx="593386" cy="668576"/>
          </a:xfrm>
          <a:prstGeom prst="rect">
            <a:avLst/>
          </a:prstGeom>
          <a:ln w="12700">
            <a:miter lim="400000"/>
          </a:ln>
        </p:spPr>
      </p:pic>
      <p:pic>
        <p:nvPicPr>
          <p:cNvPr id="704" name="pasted-image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58463" y="2396531"/>
            <a:ext cx="593386" cy="668576"/>
          </a:xfrm>
          <a:prstGeom prst="rect">
            <a:avLst/>
          </a:prstGeom>
          <a:ln w="12700">
            <a:miter lim="400000"/>
          </a:ln>
        </p:spPr>
      </p:pic>
      <p:pic>
        <p:nvPicPr>
          <p:cNvPr id="705" name="pasted-image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55951" y="1228674"/>
            <a:ext cx="593386" cy="668576"/>
          </a:xfrm>
          <a:prstGeom prst="rect">
            <a:avLst/>
          </a:prstGeom>
          <a:ln w="12700">
            <a:miter lim="400000"/>
          </a:ln>
        </p:spPr>
      </p:pic>
      <p:pic>
        <p:nvPicPr>
          <p:cNvPr id="706" name="pasted-image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0019" y="4113542"/>
            <a:ext cx="593386" cy="668576"/>
          </a:xfrm>
          <a:prstGeom prst="rect">
            <a:avLst/>
          </a:prstGeom>
          <a:ln w="12700">
            <a:miter lim="400000"/>
          </a:ln>
        </p:spPr>
      </p:pic>
      <p:sp>
        <p:nvSpPr>
          <p:cNvPr id="707" name="Shape 707"/>
          <p:cNvSpPr/>
          <p:nvPr/>
        </p:nvSpPr>
        <p:spPr>
          <a:xfrm>
            <a:off x="1572661" y="3119649"/>
            <a:ext cx="6383331" cy="307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9049" tIns="19049" rIns="19049" bIns="19049" anchor="ctr">
            <a:spAutoFit/>
          </a:bodyPr>
          <a:lstStyle>
            <a:lvl1pPr>
              <a:defRPr sz="6200"/>
            </a:lvl1pPr>
          </a:lstStyle>
          <a:p>
            <a:r>
              <a:rPr sz="1750" dirty="0"/>
              <a:t>But soon </a:t>
            </a:r>
            <a:r>
              <a:rPr lang="en-US" sz="1750" dirty="0"/>
              <a:t>you have many applications, many instances…</a:t>
            </a:r>
            <a:endParaRPr sz="175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6CADBCB-90C9-40AA-B762-FAACEAF55A59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3695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afterEffect">
                                  <p:stCondLst>
                                    <p:cond delay="1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" fill="hold"/>
                                        <p:tgtEl>
                                          <p:spTgt spid="6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" fill="hold"/>
                                        <p:tgtEl>
                                          <p:spTgt spid="6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40"/>
                            </p:stCondLst>
                            <p:childTnLst>
                              <p:par>
                                <p:cTn id="10" presetID="23" presetClass="entr" presetSubtype="16" fill="hold" grpId="0" nodeType="afterEffect">
                                  <p:stCondLst>
                                    <p:cond delay="1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30" fill="hold"/>
                                        <p:tgtEl>
                                          <p:spTgt spid="6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30" fill="hold"/>
                                        <p:tgtEl>
                                          <p:spTgt spid="6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80"/>
                            </p:stCondLst>
                            <p:childTnLst>
                              <p:par>
                                <p:cTn id="15" presetID="23" presetClass="entr" presetSubtype="16" fill="hold" grpId="0" nodeType="afterEffect">
                                  <p:stCondLst>
                                    <p:cond delay="1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30" fill="hold"/>
                                        <p:tgtEl>
                                          <p:spTgt spid="6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0" fill="hold"/>
                                        <p:tgtEl>
                                          <p:spTgt spid="6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0"/>
                            </p:stCondLst>
                            <p:childTnLst>
                              <p:par>
                                <p:cTn id="20" presetID="23" presetClass="entr" presetSubtype="16" fill="hold" grpId="0" nodeType="afterEffect">
                                  <p:stCondLst>
                                    <p:cond delay="1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30" fill="hold"/>
                                        <p:tgtEl>
                                          <p:spTgt spid="6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30" fill="hold"/>
                                        <p:tgtEl>
                                          <p:spTgt spid="6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60"/>
                            </p:stCondLst>
                            <p:childTnLst>
                              <p:par>
                                <p:cTn id="25" presetID="23" presetClass="entr" presetSubtype="16" fill="hold" grpId="0" nodeType="afterEffect">
                                  <p:stCondLst>
                                    <p:cond delay="1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30" fill="hold"/>
                                        <p:tgtEl>
                                          <p:spTgt spid="6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30" fill="hold"/>
                                        <p:tgtEl>
                                          <p:spTgt spid="6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"/>
                            </p:stCondLst>
                            <p:childTnLst>
                              <p:par>
                                <p:cTn id="30" presetID="23" presetClass="entr" presetSubtype="16" fill="hold" grpId="0" nodeType="afterEffect">
                                  <p:stCondLst>
                                    <p:cond delay="1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30" fill="hold"/>
                                        <p:tgtEl>
                                          <p:spTgt spid="7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30" fill="hold"/>
                                        <p:tgtEl>
                                          <p:spTgt spid="7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40"/>
                            </p:stCondLst>
                            <p:childTnLst>
                              <p:par>
                                <p:cTn id="35" presetID="23" presetClass="entr" presetSubtype="16" fill="hold" grpId="0" nodeType="afterEffect">
                                  <p:stCondLst>
                                    <p:cond delay="1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30" fill="hold"/>
                                        <p:tgtEl>
                                          <p:spTgt spid="6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30" fill="hold"/>
                                        <p:tgtEl>
                                          <p:spTgt spid="6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80"/>
                            </p:stCondLst>
                            <p:childTnLst>
                              <p:par>
                                <p:cTn id="40" presetID="23" presetClass="entr" presetSubtype="16" fill="hold" grpId="0" nodeType="afterEffect">
                                  <p:stCondLst>
                                    <p:cond delay="1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30" fill="hold"/>
                                        <p:tgtEl>
                                          <p:spTgt spid="6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30" fill="hold"/>
                                        <p:tgtEl>
                                          <p:spTgt spid="6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20"/>
                            </p:stCondLst>
                            <p:childTnLst>
                              <p:par>
                                <p:cTn id="45" presetID="23" presetClass="entr" presetSubtype="16" fill="hold" grpId="0" nodeType="afterEffect">
                                  <p:stCondLst>
                                    <p:cond delay="1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30" fill="hold"/>
                                        <p:tgtEl>
                                          <p:spTgt spid="6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30" fill="hold"/>
                                        <p:tgtEl>
                                          <p:spTgt spid="6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60"/>
                            </p:stCondLst>
                            <p:childTnLst>
                              <p:par>
                                <p:cTn id="50" presetID="23" presetClass="entr" presetSubtype="16" fill="hold" grpId="0" nodeType="afterEffect">
                                  <p:stCondLst>
                                    <p:cond delay="1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1" fill="hold"/>
                                        <p:tgtEl>
                                          <p:spTgt spid="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30" fill="hold"/>
                                        <p:tgtEl>
                                          <p:spTgt spid="6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30" fill="hold"/>
                                        <p:tgtEl>
                                          <p:spTgt spid="6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00"/>
                            </p:stCondLst>
                            <p:childTnLst>
                              <p:par>
                                <p:cTn id="55" presetID="23" presetClass="entr" presetSubtype="16" fill="hold" grpId="0" nodeType="afterEffect">
                                  <p:stCondLst>
                                    <p:cond delay="1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6" fill="hold"/>
                                        <p:tgtEl>
                                          <p:spTgt spid="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30" fill="hold"/>
                                        <p:tgtEl>
                                          <p:spTgt spid="6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30" fill="hold"/>
                                        <p:tgtEl>
                                          <p:spTgt spid="6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440"/>
                            </p:stCondLst>
                            <p:childTnLst>
                              <p:par>
                                <p:cTn id="60" presetID="23" presetClass="entr" presetSubtype="16" fill="hold" grpId="0" nodeType="afterEffect">
                                  <p:stCondLst>
                                    <p:cond delay="1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1" fill="hold"/>
                                        <p:tgtEl>
                                          <p:spTgt spid="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30" fill="hold"/>
                                        <p:tgtEl>
                                          <p:spTgt spid="6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30" fill="hold"/>
                                        <p:tgtEl>
                                          <p:spTgt spid="6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480"/>
                            </p:stCondLst>
                            <p:childTnLst>
                              <p:par>
                                <p:cTn id="65" presetID="23" presetClass="entr" presetSubtype="16" fill="hold" grpId="0" nodeType="afterEffect">
                                  <p:stCondLst>
                                    <p:cond delay="1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6" fill="hold"/>
                                        <p:tgtEl>
                                          <p:spTgt spid="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30" fill="hold"/>
                                        <p:tgtEl>
                                          <p:spTgt spid="6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30" fill="hold"/>
                                        <p:tgtEl>
                                          <p:spTgt spid="6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20"/>
                            </p:stCondLst>
                            <p:childTnLst>
                              <p:par>
                                <p:cTn id="70" presetID="23" presetClass="entr" presetSubtype="16" fill="hold" grpId="0" nodeType="afterEffect">
                                  <p:stCondLst>
                                    <p:cond delay="1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1" fill="hold"/>
                                        <p:tgtEl>
                                          <p:spTgt spid="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30" fill="hold"/>
                                        <p:tgtEl>
                                          <p:spTgt spid="6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30" fill="hold"/>
                                        <p:tgtEl>
                                          <p:spTgt spid="6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60"/>
                            </p:stCondLst>
                            <p:childTnLst>
                              <p:par>
                                <p:cTn id="75" presetID="23" presetClass="entr" presetSubtype="16" fill="hold" grpId="0" nodeType="afterEffect">
                                  <p:stCondLst>
                                    <p:cond delay="1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6" fill="hold"/>
                                        <p:tgtEl>
                                          <p:spTgt spid="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30" fill="hold"/>
                                        <p:tgtEl>
                                          <p:spTgt spid="6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30" fill="hold"/>
                                        <p:tgtEl>
                                          <p:spTgt spid="6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600"/>
                            </p:stCondLst>
                            <p:childTnLst>
                              <p:par>
                                <p:cTn id="80" presetID="23" presetClass="entr" presetSubtype="16" fill="hold" grpId="0" nodeType="afterEffect">
                                  <p:stCondLst>
                                    <p:cond delay="1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1" fill="hold"/>
                                        <p:tgtEl>
                                          <p:spTgt spid="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30" fill="hold"/>
                                        <p:tgtEl>
                                          <p:spTgt spid="6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30" fill="hold"/>
                                        <p:tgtEl>
                                          <p:spTgt spid="6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640"/>
                            </p:stCondLst>
                            <p:childTnLst>
                              <p:par>
                                <p:cTn id="85" presetID="23" presetClass="entr" presetSubtype="16" fill="hold" grpId="0" nodeType="afterEffect">
                                  <p:stCondLst>
                                    <p:cond delay="1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6" fill="hold"/>
                                        <p:tgtEl>
                                          <p:spTgt spid="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30" fill="hold"/>
                                        <p:tgtEl>
                                          <p:spTgt spid="6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30" fill="hold"/>
                                        <p:tgtEl>
                                          <p:spTgt spid="6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680"/>
                            </p:stCondLst>
                            <p:childTnLst>
                              <p:par>
                                <p:cTn id="90" presetID="23" presetClass="entr" presetSubtype="16" fill="hold" grpId="0" nodeType="afterEffect">
                                  <p:stCondLst>
                                    <p:cond delay="1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1" fill="hold"/>
                                        <p:tgtEl>
                                          <p:spTgt spid="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30" fill="hold"/>
                                        <p:tgtEl>
                                          <p:spTgt spid="7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30" fill="hold"/>
                                        <p:tgtEl>
                                          <p:spTgt spid="7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720"/>
                            </p:stCondLst>
                            <p:childTnLst>
                              <p:par>
                                <p:cTn id="95" presetID="23" presetClass="entr" presetSubtype="16" fill="hold" grpId="0" nodeType="afterEffect">
                                  <p:stCondLst>
                                    <p:cond delay="1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6" fill="hold"/>
                                        <p:tgtEl>
                                          <p:spTgt spid="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30" fill="hold"/>
                                        <p:tgtEl>
                                          <p:spTgt spid="7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30" fill="hold"/>
                                        <p:tgtEl>
                                          <p:spTgt spid="7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760"/>
                            </p:stCondLst>
                            <p:childTnLst>
                              <p:par>
                                <p:cTn id="100" presetID="23" presetClass="entr" presetSubtype="16" fill="hold" grpId="0" nodeType="afterEffect">
                                  <p:stCondLst>
                                    <p:cond delay="1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1" fill="hold"/>
                                        <p:tgtEl>
                                          <p:spTgt spid="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30" fill="hold"/>
                                        <p:tgtEl>
                                          <p:spTgt spid="7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30" fill="hold"/>
                                        <p:tgtEl>
                                          <p:spTgt spid="7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800"/>
                            </p:stCondLst>
                            <p:childTnLst>
                              <p:par>
                                <p:cTn id="105" presetID="23" presetClass="entr" presetSubtype="16" fill="hold" grpId="0" nodeType="afterEffect">
                                  <p:stCondLst>
                                    <p:cond delay="1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6" fill="hold"/>
                                        <p:tgtEl>
                                          <p:spTgt spid="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30" fill="hold"/>
                                        <p:tgtEl>
                                          <p:spTgt spid="6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30" fill="hold"/>
                                        <p:tgtEl>
                                          <p:spTgt spid="6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840"/>
                            </p:stCondLst>
                            <p:childTnLst>
                              <p:par>
                                <p:cTn id="110" presetID="23" presetClass="entr" presetSubtype="16" fill="hold" grpId="0" nodeType="afterEffect">
                                  <p:stCondLst>
                                    <p:cond delay="1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1" fill="hold"/>
                                        <p:tgtEl>
                                          <p:spTgt spid="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30" fill="hold"/>
                                        <p:tgtEl>
                                          <p:spTgt spid="6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30" fill="hold"/>
                                        <p:tgtEl>
                                          <p:spTgt spid="6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880"/>
                            </p:stCondLst>
                            <p:childTnLst>
                              <p:par>
                                <p:cTn id="115" presetID="23" presetClass="entr" presetSubtype="16" fill="hold" grpId="0" nodeType="afterEffect">
                                  <p:stCondLst>
                                    <p:cond delay="1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6" fill="hold"/>
                                        <p:tgtEl>
                                          <p:spTgt spid="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30" fill="hold"/>
                                        <p:tgtEl>
                                          <p:spTgt spid="6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30" fill="hold"/>
                                        <p:tgtEl>
                                          <p:spTgt spid="6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920"/>
                            </p:stCondLst>
                            <p:childTnLst>
                              <p:par>
                                <p:cTn id="120" presetID="23" presetClass="entr" presetSubtype="16" fill="hold" grpId="0" nodeType="afterEffect">
                                  <p:stCondLst>
                                    <p:cond delay="1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1" fill="hold"/>
                                        <p:tgtEl>
                                          <p:spTgt spid="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30" fill="hold"/>
                                        <p:tgtEl>
                                          <p:spTgt spid="6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30" fill="hold"/>
                                        <p:tgtEl>
                                          <p:spTgt spid="6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960"/>
                            </p:stCondLst>
                            <p:childTnLst>
                              <p:par>
                                <p:cTn id="125" presetID="23" presetClass="entr" presetSubtype="16" fill="hold" grpId="0" nodeType="afterEffect">
                                  <p:stCondLst>
                                    <p:cond delay="1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6" fill="hold"/>
                                        <p:tgtEl>
                                          <p:spTgt spid="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30" fill="hold"/>
                                        <p:tgtEl>
                                          <p:spTgt spid="6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30" fill="hold"/>
                                        <p:tgtEl>
                                          <p:spTgt spid="6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1000"/>
                            </p:stCondLst>
                            <p:childTnLst>
                              <p:par>
                                <p:cTn id="130" presetID="23" presetClass="entr" presetSubtype="16" fill="hold" grpId="0" nodeType="afterEffect">
                                  <p:stCondLst>
                                    <p:cond delay="1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1" fill="hold"/>
                                        <p:tgtEl>
                                          <p:spTgt spid="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2" dur="30" fill="hold"/>
                                        <p:tgtEl>
                                          <p:spTgt spid="6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30" fill="hold"/>
                                        <p:tgtEl>
                                          <p:spTgt spid="6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1040"/>
                            </p:stCondLst>
                            <p:childTnLst>
                              <p:par>
                                <p:cTn id="135" presetID="23" presetClass="entr" presetSubtype="16" fill="hold" grpId="0" nodeType="afterEffect">
                                  <p:stCondLst>
                                    <p:cond delay="1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6" fill="hold"/>
                                        <p:tgtEl>
                                          <p:spTgt spid="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7" dur="30" fill="hold"/>
                                        <p:tgtEl>
                                          <p:spTgt spid="6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30" fill="hold"/>
                                        <p:tgtEl>
                                          <p:spTgt spid="6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1080"/>
                            </p:stCondLst>
                            <p:childTnLst>
                              <p:par>
                                <p:cTn id="140" presetID="23" presetClass="entr" presetSubtype="16" fill="hold" grpId="0" nodeType="afterEffect">
                                  <p:stCondLst>
                                    <p:cond delay="1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1" fill="hold"/>
                                        <p:tgtEl>
                                          <p:spTgt spid="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2" dur="30" fill="hold"/>
                                        <p:tgtEl>
                                          <p:spTgt spid="6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30" fill="hold"/>
                                        <p:tgtEl>
                                          <p:spTgt spid="6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1120"/>
                            </p:stCondLst>
                            <p:childTnLst>
                              <p:par>
                                <p:cTn id="145" presetID="23" presetClass="entr" presetSubtype="16" fill="hold" grpId="0" nodeType="afterEffect">
                                  <p:stCondLst>
                                    <p:cond delay="1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6" fill="hold"/>
                                        <p:tgtEl>
                                          <p:spTgt spid="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30" fill="hold"/>
                                        <p:tgtEl>
                                          <p:spTgt spid="6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30" fill="hold"/>
                                        <p:tgtEl>
                                          <p:spTgt spid="6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1160"/>
                            </p:stCondLst>
                            <p:childTnLst>
                              <p:par>
                                <p:cTn id="150" presetID="23" presetClass="entr" presetSubtype="16" fill="hold" grpId="0" nodeType="afterEffect">
                                  <p:stCondLst>
                                    <p:cond delay="1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1" fill="hold"/>
                                        <p:tgtEl>
                                          <p:spTgt spid="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2" dur="30" fill="hold"/>
                                        <p:tgtEl>
                                          <p:spTgt spid="6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30" fill="hold"/>
                                        <p:tgtEl>
                                          <p:spTgt spid="6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1200"/>
                            </p:stCondLst>
                            <p:childTnLst>
                              <p:par>
                                <p:cTn id="155" presetID="23" presetClass="entr" presetSubtype="16" fill="hold" grpId="0" nodeType="afterEffect">
                                  <p:stCondLst>
                                    <p:cond delay="1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6" fill="hold"/>
                                        <p:tgtEl>
                                          <p:spTgt spid="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7" dur="30" fill="hold"/>
                                        <p:tgtEl>
                                          <p:spTgt spid="6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30" fill="hold"/>
                                        <p:tgtEl>
                                          <p:spTgt spid="6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>
                            <p:stCondLst>
                              <p:cond delay="1240"/>
                            </p:stCondLst>
                            <p:childTnLst>
                              <p:par>
                                <p:cTn id="160" presetID="23" presetClass="entr" presetSubtype="16" fill="hold" grpId="0" nodeType="afterEffect">
                                  <p:stCondLst>
                                    <p:cond delay="1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1" fill="hold"/>
                                        <p:tgtEl>
                                          <p:spTgt spid="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2" dur="30" fill="hold"/>
                                        <p:tgtEl>
                                          <p:spTgt spid="6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30" fill="hold"/>
                                        <p:tgtEl>
                                          <p:spTgt spid="6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1280"/>
                            </p:stCondLst>
                            <p:childTnLst>
                              <p:par>
                                <p:cTn id="165" presetID="23" presetClass="entr" presetSubtype="16" fill="hold" grpId="0" nodeType="afterEffect">
                                  <p:stCondLst>
                                    <p:cond delay="1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6" fill="hold"/>
                                        <p:tgtEl>
                                          <p:spTgt spid="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7" dur="30" fill="hold"/>
                                        <p:tgtEl>
                                          <p:spTgt spid="6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30" fill="hold"/>
                                        <p:tgtEl>
                                          <p:spTgt spid="6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" fill="hold">
                            <p:stCondLst>
                              <p:cond delay="1320"/>
                            </p:stCondLst>
                            <p:childTnLst>
                              <p:par>
                                <p:cTn id="170" presetID="23" presetClass="entr" presetSubtype="16" fill="hold" grpId="0" nodeType="afterEffect">
                                  <p:stCondLst>
                                    <p:cond delay="1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1" fill="hold"/>
                                        <p:tgtEl>
                                          <p:spTgt spid="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2" dur="30" fill="hold"/>
                                        <p:tgtEl>
                                          <p:spTgt spid="6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3" dur="30" fill="hold"/>
                                        <p:tgtEl>
                                          <p:spTgt spid="6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" fill="hold">
                            <p:stCondLst>
                              <p:cond delay="1360"/>
                            </p:stCondLst>
                            <p:childTnLst>
                              <p:par>
                                <p:cTn id="175" presetID="23" presetClass="entr" presetSubtype="16" fill="hold" grpId="0" nodeType="afterEffect">
                                  <p:stCondLst>
                                    <p:cond delay="1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6" fill="hold"/>
                                        <p:tgtEl>
                                          <p:spTgt spid="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7" dur="30" fill="hold"/>
                                        <p:tgtEl>
                                          <p:spTgt spid="6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8" dur="30" fill="hold"/>
                                        <p:tgtEl>
                                          <p:spTgt spid="6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8" grpId="0" animBg="1" advAuto="0"/>
      <p:bldP spid="669" grpId="0" animBg="1" advAuto="0"/>
      <p:bldP spid="670" grpId="0" animBg="1" advAuto="0"/>
      <p:bldP spid="671" grpId="0" animBg="1" advAuto="0"/>
      <p:bldP spid="672" grpId="0" animBg="1" advAuto="0"/>
      <p:bldP spid="673" grpId="0" animBg="1" advAuto="0"/>
      <p:bldP spid="674" grpId="0" animBg="1" advAuto="0"/>
      <p:bldP spid="675" grpId="0" animBg="1" advAuto="0"/>
      <p:bldP spid="676" grpId="0" animBg="1" advAuto="0"/>
      <p:bldP spid="677" grpId="0" animBg="1" advAuto="0"/>
      <p:bldP spid="678" grpId="0" animBg="1" advAuto="0"/>
      <p:bldP spid="679" grpId="0" animBg="1" advAuto="0"/>
      <p:bldP spid="680" grpId="0" animBg="1" advAuto="0"/>
      <p:bldP spid="681" grpId="0" animBg="1" advAuto="0"/>
      <p:bldP spid="682" grpId="0" animBg="1" advAuto="0"/>
      <p:bldP spid="683" grpId="0" animBg="1" advAuto="0"/>
      <p:bldP spid="684" grpId="0" animBg="1" advAuto="0"/>
      <p:bldP spid="685" grpId="0" animBg="1" advAuto="0"/>
      <p:bldP spid="686" grpId="0" animBg="1" advAuto="0"/>
      <p:bldP spid="688" grpId="0" animBg="1" advAuto="0"/>
      <p:bldP spid="689" grpId="0" animBg="1" advAuto="0"/>
      <p:bldP spid="690" grpId="0" animBg="1" advAuto="0"/>
      <p:bldP spid="691" grpId="0" animBg="1" advAuto="0"/>
      <p:bldP spid="692" grpId="0" animBg="1" advAuto="0"/>
      <p:bldP spid="693" grpId="0" animBg="1" advAuto="0"/>
      <p:bldP spid="694" grpId="0" animBg="1" advAuto="0"/>
      <p:bldP spid="695" grpId="0" animBg="1" advAuto="0"/>
      <p:bldP spid="696" grpId="0" animBg="1" advAuto="0"/>
      <p:bldP spid="697" grpId="0" animBg="1" advAuto="0"/>
      <p:bldP spid="698" grpId="0" animBg="1" advAuto="0"/>
      <p:bldP spid="699" grpId="0" animBg="1" advAuto="0"/>
      <p:bldP spid="700" grpId="0" animBg="1" advAuto="0"/>
      <p:bldP spid="701" grpId="0" animBg="1" advAuto="0"/>
      <p:bldP spid="702" grpId="0" animBg="1" advAuto="0"/>
      <p:bldP spid="704" grpId="0" animBg="1" advAuto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9" name="pasted-image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22374" y="2902343"/>
            <a:ext cx="593386" cy="668576"/>
          </a:xfrm>
          <a:prstGeom prst="rect">
            <a:avLst/>
          </a:prstGeom>
          <a:ln w="12700">
            <a:miter lim="400000"/>
          </a:ln>
        </p:spPr>
      </p:pic>
      <p:pic>
        <p:nvPicPr>
          <p:cNvPr id="710" name="pasted-image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50640" y="3814491"/>
            <a:ext cx="593386" cy="668576"/>
          </a:xfrm>
          <a:prstGeom prst="rect">
            <a:avLst/>
          </a:prstGeom>
          <a:ln w="12700">
            <a:miter lim="400000"/>
          </a:ln>
        </p:spPr>
      </p:pic>
      <p:pic>
        <p:nvPicPr>
          <p:cNvPr id="711" name="pasted-image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76176" y="2902343"/>
            <a:ext cx="593386" cy="668576"/>
          </a:xfrm>
          <a:prstGeom prst="rect">
            <a:avLst/>
          </a:prstGeom>
          <a:ln w="12700">
            <a:miter lim="400000"/>
          </a:ln>
        </p:spPr>
      </p:pic>
      <p:pic>
        <p:nvPicPr>
          <p:cNvPr id="712" name="pasted-image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05033" y="2902343"/>
            <a:ext cx="593386" cy="668576"/>
          </a:xfrm>
          <a:prstGeom prst="rect">
            <a:avLst/>
          </a:prstGeom>
          <a:ln w="12700">
            <a:miter lim="400000"/>
          </a:ln>
        </p:spPr>
      </p:pic>
      <p:pic>
        <p:nvPicPr>
          <p:cNvPr id="713" name="pasted-image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3271" y="2424030"/>
            <a:ext cx="593386" cy="668576"/>
          </a:xfrm>
          <a:prstGeom prst="rect">
            <a:avLst/>
          </a:prstGeom>
          <a:ln w="12700">
            <a:miter lim="400000"/>
          </a:ln>
        </p:spPr>
      </p:pic>
      <p:pic>
        <p:nvPicPr>
          <p:cNvPr id="714" name="pasted-image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4571" y="2424030"/>
            <a:ext cx="593386" cy="668576"/>
          </a:xfrm>
          <a:prstGeom prst="rect">
            <a:avLst/>
          </a:prstGeom>
          <a:ln w="12700">
            <a:miter lim="400000"/>
          </a:ln>
        </p:spPr>
      </p:pic>
      <p:pic>
        <p:nvPicPr>
          <p:cNvPr id="715" name="pasted-image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4571" y="3326753"/>
            <a:ext cx="593386" cy="668576"/>
          </a:xfrm>
          <a:prstGeom prst="rect">
            <a:avLst/>
          </a:prstGeom>
          <a:ln w="12700">
            <a:miter lim="400000"/>
          </a:ln>
        </p:spPr>
      </p:pic>
      <p:pic>
        <p:nvPicPr>
          <p:cNvPr id="716" name="pasted-image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2860" y="2902343"/>
            <a:ext cx="593386" cy="668576"/>
          </a:xfrm>
          <a:prstGeom prst="rect">
            <a:avLst/>
          </a:prstGeom>
          <a:ln w="12700">
            <a:miter lim="400000"/>
          </a:ln>
        </p:spPr>
      </p:pic>
      <p:pic>
        <p:nvPicPr>
          <p:cNvPr id="717" name="pasted-image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57893" y="2902343"/>
            <a:ext cx="593386" cy="668576"/>
          </a:xfrm>
          <a:prstGeom prst="rect">
            <a:avLst/>
          </a:prstGeom>
          <a:ln w="12700">
            <a:miter lim="400000"/>
          </a:ln>
        </p:spPr>
      </p:pic>
      <p:pic>
        <p:nvPicPr>
          <p:cNvPr id="718" name="pasted-image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3440" y="2902343"/>
            <a:ext cx="593386" cy="668576"/>
          </a:xfrm>
          <a:prstGeom prst="rect">
            <a:avLst/>
          </a:prstGeom>
          <a:ln w="12700">
            <a:miter lim="400000"/>
          </a:ln>
        </p:spPr>
      </p:pic>
      <p:pic>
        <p:nvPicPr>
          <p:cNvPr id="719" name="pasted-image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033" y="3326753"/>
            <a:ext cx="593386" cy="668576"/>
          </a:xfrm>
          <a:prstGeom prst="rect">
            <a:avLst/>
          </a:prstGeom>
          <a:ln w="12700">
            <a:miter lim="400000"/>
          </a:ln>
        </p:spPr>
      </p:pic>
      <p:pic>
        <p:nvPicPr>
          <p:cNvPr id="720" name="pasted-image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3440" y="3793786"/>
            <a:ext cx="593386" cy="668576"/>
          </a:xfrm>
          <a:prstGeom prst="rect">
            <a:avLst/>
          </a:prstGeom>
          <a:ln w="12700">
            <a:miter lim="400000"/>
          </a:ln>
        </p:spPr>
      </p:pic>
      <p:pic>
        <p:nvPicPr>
          <p:cNvPr id="721" name="pasted-image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72529" y="3793786"/>
            <a:ext cx="593386" cy="668576"/>
          </a:xfrm>
          <a:prstGeom prst="rect">
            <a:avLst/>
          </a:prstGeom>
          <a:ln w="12700">
            <a:miter lim="400000"/>
          </a:ln>
        </p:spPr>
      </p:pic>
      <p:pic>
        <p:nvPicPr>
          <p:cNvPr id="722" name="pasted-image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2860" y="3793786"/>
            <a:ext cx="593386" cy="668576"/>
          </a:xfrm>
          <a:prstGeom prst="rect">
            <a:avLst/>
          </a:prstGeom>
          <a:ln w="12700">
            <a:miter lim="400000"/>
          </a:ln>
        </p:spPr>
      </p:pic>
      <p:pic>
        <p:nvPicPr>
          <p:cNvPr id="723" name="pasted-image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55023" y="3793786"/>
            <a:ext cx="593386" cy="668576"/>
          </a:xfrm>
          <a:prstGeom prst="rect">
            <a:avLst/>
          </a:prstGeom>
          <a:ln w="12700">
            <a:miter lim="400000"/>
          </a:ln>
        </p:spPr>
      </p:pic>
      <p:pic>
        <p:nvPicPr>
          <p:cNvPr id="724" name="pasted-image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68994" y="3793786"/>
            <a:ext cx="593386" cy="668576"/>
          </a:xfrm>
          <a:prstGeom prst="rect">
            <a:avLst/>
          </a:prstGeom>
          <a:ln w="12700">
            <a:miter lim="400000"/>
          </a:ln>
        </p:spPr>
      </p:pic>
      <p:pic>
        <p:nvPicPr>
          <p:cNvPr id="725" name="pasted-image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43570" y="3793786"/>
            <a:ext cx="593386" cy="668576"/>
          </a:xfrm>
          <a:prstGeom prst="rect">
            <a:avLst/>
          </a:prstGeom>
          <a:ln w="12700">
            <a:miter lim="400000"/>
          </a:ln>
        </p:spPr>
      </p:pic>
      <p:pic>
        <p:nvPicPr>
          <p:cNvPr id="726" name="pasted-image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2001" y="3326753"/>
            <a:ext cx="593386" cy="668576"/>
          </a:xfrm>
          <a:prstGeom prst="rect">
            <a:avLst/>
          </a:prstGeom>
          <a:ln w="12700">
            <a:miter lim="400000"/>
          </a:ln>
        </p:spPr>
      </p:pic>
      <p:pic>
        <p:nvPicPr>
          <p:cNvPr id="727" name="pasted-image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51143" y="3326753"/>
            <a:ext cx="593386" cy="668576"/>
          </a:xfrm>
          <a:prstGeom prst="rect">
            <a:avLst/>
          </a:prstGeom>
          <a:ln w="12700">
            <a:miter lim="400000"/>
          </a:ln>
        </p:spPr>
      </p:pic>
      <p:pic>
        <p:nvPicPr>
          <p:cNvPr id="728" name="pasted-image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08131" y="3796364"/>
            <a:ext cx="593386" cy="668576"/>
          </a:xfrm>
          <a:prstGeom prst="rect">
            <a:avLst/>
          </a:prstGeom>
          <a:ln w="12700">
            <a:miter lim="400000"/>
          </a:ln>
        </p:spPr>
      </p:pic>
      <p:pic>
        <p:nvPicPr>
          <p:cNvPr id="729" name="pasted-image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9809" y="3805477"/>
            <a:ext cx="593386" cy="668576"/>
          </a:xfrm>
          <a:prstGeom prst="rect">
            <a:avLst/>
          </a:prstGeom>
          <a:ln w="12700">
            <a:miter lim="400000"/>
          </a:ln>
        </p:spPr>
      </p:pic>
      <p:pic>
        <p:nvPicPr>
          <p:cNvPr id="730" name="pasted-image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91696" y="3326753"/>
            <a:ext cx="593386" cy="668576"/>
          </a:xfrm>
          <a:prstGeom prst="rect">
            <a:avLst/>
          </a:prstGeom>
          <a:ln w="12700">
            <a:miter lim="400000"/>
          </a:ln>
        </p:spPr>
      </p:pic>
      <p:pic>
        <p:nvPicPr>
          <p:cNvPr id="731" name="pasted-image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06166" y="2902343"/>
            <a:ext cx="593386" cy="668576"/>
          </a:xfrm>
          <a:prstGeom prst="rect">
            <a:avLst/>
          </a:prstGeom>
          <a:ln w="12700">
            <a:miter lim="400000"/>
          </a:ln>
        </p:spPr>
      </p:pic>
      <p:pic>
        <p:nvPicPr>
          <p:cNvPr id="732" name="pasted-image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96182" y="2902343"/>
            <a:ext cx="593386" cy="668576"/>
          </a:xfrm>
          <a:prstGeom prst="rect">
            <a:avLst/>
          </a:prstGeom>
          <a:ln w="12700">
            <a:miter lim="400000"/>
          </a:ln>
        </p:spPr>
      </p:pic>
      <p:pic>
        <p:nvPicPr>
          <p:cNvPr id="733" name="pasted-image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04251" y="2438317"/>
            <a:ext cx="593386" cy="668576"/>
          </a:xfrm>
          <a:prstGeom prst="rect">
            <a:avLst/>
          </a:prstGeom>
          <a:ln w="12700">
            <a:miter lim="400000"/>
          </a:ln>
        </p:spPr>
      </p:pic>
      <p:pic>
        <p:nvPicPr>
          <p:cNvPr id="734" name="pasted-image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92876" y="2438317"/>
            <a:ext cx="593386" cy="668576"/>
          </a:xfrm>
          <a:prstGeom prst="rect">
            <a:avLst/>
          </a:prstGeom>
          <a:ln w="12700">
            <a:miter lim="400000"/>
          </a:ln>
        </p:spPr>
      </p:pic>
      <p:pic>
        <p:nvPicPr>
          <p:cNvPr id="735" name="pasted-image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79743" y="3793786"/>
            <a:ext cx="593386" cy="668576"/>
          </a:xfrm>
          <a:prstGeom prst="rect">
            <a:avLst/>
          </a:prstGeom>
          <a:ln w="12700">
            <a:miter lim="400000"/>
          </a:ln>
        </p:spPr>
      </p:pic>
      <p:pic>
        <p:nvPicPr>
          <p:cNvPr id="736" name="pasted-image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67163" y="3796463"/>
            <a:ext cx="593386" cy="668576"/>
          </a:xfrm>
          <a:prstGeom prst="rect">
            <a:avLst/>
          </a:prstGeom>
          <a:ln w="12700">
            <a:miter lim="400000"/>
          </a:ln>
        </p:spPr>
      </p:pic>
      <p:pic>
        <p:nvPicPr>
          <p:cNvPr id="737" name="pasted-image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24188" y="3793786"/>
            <a:ext cx="593386" cy="668576"/>
          </a:xfrm>
          <a:prstGeom prst="rect">
            <a:avLst/>
          </a:prstGeom>
          <a:ln w="12700">
            <a:miter lim="400000"/>
          </a:ln>
        </p:spPr>
      </p:pic>
      <p:pic>
        <p:nvPicPr>
          <p:cNvPr id="738" name="pasted-image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04251" y="3326753"/>
            <a:ext cx="593386" cy="668576"/>
          </a:xfrm>
          <a:prstGeom prst="rect">
            <a:avLst/>
          </a:prstGeom>
          <a:ln w="12700">
            <a:miter lim="400000"/>
          </a:ln>
        </p:spPr>
      </p:pic>
      <p:pic>
        <p:nvPicPr>
          <p:cNvPr id="739" name="pasted-image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57473" y="2902343"/>
            <a:ext cx="593386" cy="668576"/>
          </a:xfrm>
          <a:prstGeom prst="rect">
            <a:avLst/>
          </a:prstGeom>
          <a:ln w="12700">
            <a:miter lim="400000"/>
          </a:ln>
        </p:spPr>
      </p:pic>
      <p:pic>
        <p:nvPicPr>
          <p:cNvPr id="740" name="pasted-image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75493" y="2902343"/>
            <a:ext cx="593386" cy="668576"/>
          </a:xfrm>
          <a:prstGeom prst="rect">
            <a:avLst/>
          </a:prstGeom>
          <a:ln w="12700">
            <a:miter lim="400000"/>
          </a:ln>
        </p:spPr>
      </p:pic>
      <p:pic>
        <p:nvPicPr>
          <p:cNvPr id="741" name="pasted-image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2599" y="2902343"/>
            <a:ext cx="593386" cy="668576"/>
          </a:xfrm>
          <a:prstGeom prst="rect">
            <a:avLst/>
          </a:prstGeom>
          <a:ln w="12700">
            <a:miter lim="400000"/>
          </a:ln>
        </p:spPr>
      </p:pic>
      <p:pic>
        <p:nvPicPr>
          <p:cNvPr id="742" name="pasted-image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41115" y="2902343"/>
            <a:ext cx="593386" cy="668576"/>
          </a:xfrm>
          <a:prstGeom prst="rect">
            <a:avLst/>
          </a:prstGeom>
          <a:ln w="12700">
            <a:miter lim="400000"/>
          </a:ln>
        </p:spPr>
      </p:pic>
      <p:pic>
        <p:nvPicPr>
          <p:cNvPr id="743" name="pasted-image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72716" y="3326753"/>
            <a:ext cx="593386" cy="668576"/>
          </a:xfrm>
          <a:prstGeom prst="rect">
            <a:avLst/>
          </a:prstGeom>
          <a:ln w="12700">
            <a:miter lim="400000"/>
          </a:ln>
        </p:spPr>
      </p:pic>
      <p:pic>
        <p:nvPicPr>
          <p:cNvPr id="744" name="pasted-image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59095" y="3326753"/>
            <a:ext cx="593386" cy="668576"/>
          </a:xfrm>
          <a:prstGeom prst="rect">
            <a:avLst/>
          </a:prstGeom>
          <a:ln w="12700">
            <a:miter lim="400000"/>
          </a:ln>
        </p:spPr>
      </p:pic>
      <p:sp>
        <p:nvSpPr>
          <p:cNvPr id="745" name="Shape 745"/>
          <p:cNvSpPr/>
          <p:nvPr/>
        </p:nvSpPr>
        <p:spPr>
          <a:xfrm>
            <a:off x="179626" y="2249770"/>
            <a:ext cx="1988440" cy="2328555"/>
          </a:xfrm>
          <a:prstGeom prst="rect">
            <a:avLst/>
          </a:prstGeom>
          <a:ln w="76200">
            <a:solidFill>
              <a:srgbClr val="0BCFD8"/>
            </a:solidFill>
            <a:miter lim="400000"/>
          </a:ln>
        </p:spPr>
        <p:txBody>
          <a:bodyPr lIns="26788" tIns="26788" rIns="26788" bIns="26788" anchor="ctr"/>
          <a:lstStyle/>
          <a:p>
            <a:pPr algn="ctr" defTabSz="308064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2000"/>
          </a:p>
        </p:txBody>
      </p:sp>
      <p:sp>
        <p:nvSpPr>
          <p:cNvPr id="746" name="Shape 746"/>
          <p:cNvSpPr/>
          <p:nvPr/>
        </p:nvSpPr>
        <p:spPr>
          <a:xfrm>
            <a:off x="1523096" y="700382"/>
            <a:ext cx="6097822" cy="3847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49" tIns="19049" rIns="19049" bIns="19049" anchor="ctr">
            <a:spAutoFit/>
          </a:bodyPr>
          <a:lstStyle>
            <a:lvl1pPr algn="ctr">
              <a:lnSpc>
                <a:spcPct val="100000"/>
              </a:lnSpc>
              <a:defRPr sz="8400"/>
            </a:lvl1pPr>
          </a:lstStyle>
          <a:p>
            <a:r>
              <a:rPr lang="en-US" sz="2250" dirty="0"/>
              <a:t>And that is why </a:t>
            </a:r>
            <a:r>
              <a:rPr lang="en-US" sz="2250" dirty="0" smtClean="0"/>
              <a:t>there </a:t>
            </a:r>
            <a:r>
              <a:rPr lang="en-US" sz="2250" dirty="0" smtClean="0"/>
              <a:t>is </a:t>
            </a:r>
            <a:r>
              <a:rPr lang="en-US" sz="2250" dirty="0" smtClean="0"/>
              <a:t>container </a:t>
            </a:r>
            <a:r>
              <a:rPr lang="en-US" sz="2250" dirty="0"/>
              <a:t>orchestration</a:t>
            </a:r>
            <a:endParaRPr sz="2250" dirty="0"/>
          </a:p>
        </p:txBody>
      </p:sp>
      <p:sp>
        <p:nvSpPr>
          <p:cNvPr id="747" name="Shape 747"/>
          <p:cNvSpPr/>
          <p:nvPr/>
        </p:nvSpPr>
        <p:spPr>
          <a:xfrm>
            <a:off x="1336750" y="336206"/>
            <a:ext cx="6503957" cy="1113071"/>
          </a:xfrm>
          <a:prstGeom prst="rect">
            <a:avLst/>
          </a:prstGeom>
          <a:ln w="88900">
            <a:solidFill>
              <a:srgbClr val="00D6E0"/>
            </a:solidFill>
            <a:miter lim="400000"/>
          </a:ln>
        </p:spPr>
        <p:txBody>
          <a:bodyPr lIns="26788" tIns="26788" rIns="26788" bIns="26788" anchor="ctr"/>
          <a:lstStyle/>
          <a:p>
            <a:pPr algn="ctr" defTabSz="308064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2000"/>
          </a:p>
        </p:txBody>
      </p:sp>
      <p:sp>
        <p:nvSpPr>
          <p:cNvPr id="748" name="Shape 748"/>
          <p:cNvSpPr/>
          <p:nvPr/>
        </p:nvSpPr>
        <p:spPr>
          <a:xfrm>
            <a:off x="624266" y="906995"/>
            <a:ext cx="713829" cy="13336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0"/>
                </a:lnTo>
                <a:lnTo>
                  <a:pt x="0" y="21600"/>
                </a:lnTo>
              </a:path>
            </a:pathLst>
          </a:custGeom>
          <a:ln w="88900">
            <a:solidFill>
              <a:srgbClr val="00D6E0"/>
            </a:solidFill>
            <a:miter lim="400000"/>
          </a:ln>
        </p:spPr>
        <p:txBody>
          <a:bodyPr lIns="26788" tIns="26788" rIns="26788" bIns="26788" anchor="ctr"/>
          <a:lstStyle/>
          <a:p>
            <a:pPr algn="ctr" defTabSz="308064">
              <a:defRPr sz="3200" b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2000"/>
          </a:p>
        </p:txBody>
      </p:sp>
      <p:sp>
        <p:nvSpPr>
          <p:cNvPr id="749" name="Shape 749"/>
          <p:cNvSpPr/>
          <p:nvPr/>
        </p:nvSpPr>
        <p:spPr>
          <a:xfrm flipH="1">
            <a:off x="7854298" y="906995"/>
            <a:ext cx="713829" cy="13336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0"/>
                </a:lnTo>
                <a:lnTo>
                  <a:pt x="0" y="21600"/>
                </a:lnTo>
              </a:path>
            </a:pathLst>
          </a:custGeom>
          <a:ln w="88900">
            <a:solidFill>
              <a:srgbClr val="00D6E0"/>
            </a:solidFill>
            <a:miter lim="400000"/>
          </a:ln>
        </p:spPr>
        <p:txBody>
          <a:bodyPr lIns="26788" tIns="26788" rIns="26788" bIns="26788" anchor="ctr"/>
          <a:lstStyle/>
          <a:p>
            <a:pPr algn="ctr" defTabSz="308064">
              <a:defRPr sz="3200" b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2000"/>
          </a:p>
        </p:txBody>
      </p:sp>
      <p:sp>
        <p:nvSpPr>
          <p:cNvPr id="750" name="Shape 750"/>
          <p:cNvSpPr/>
          <p:nvPr/>
        </p:nvSpPr>
        <p:spPr>
          <a:xfrm>
            <a:off x="3401726" y="1444278"/>
            <a:ext cx="0" cy="796274"/>
          </a:xfrm>
          <a:prstGeom prst="line">
            <a:avLst/>
          </a:prstGeom>
          <a:ln w="88900">
            <a:solidFill>
              <a:srgbClr val="00D6E0"/>
            </a:solidFill>
            <a:miter lim="400000"/>
          </a:ln>
        </p:spPr>
        <p:txBody>
          <a:bodyPr lIns="26788" tIns="26788" rIns="26788" bIns="26788" anchor="ctr"/>
          <a:lstStyle/>
          <a:p>
            <a:pPr algn="ctr" defTabSz="308064">
              <a:defRPr sz="3200" b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2000"/>
          </a:p>
        </p:txBody>
      </p:sp>
      <p:sp>
        <p:nvSpPr>
          <p:cNvPr id="751" name="Shape 751"/>
          <p:cNvSpPr/>
          <p:nvPr/>
        </p:nvSpPr>
        <p:spPr>
          <a:xfrm>
            <a:off x="5692876" y="1444278"/>
            <a:ext cx="0" cy="796274"/>
          </a:xfrm>
          <a:prstGeom prst="line">
            <a:avLst/>
          </a:prstGeom>
          <a:ln w="88900">
            <a:solidFill>
              <a:srgbClr val="00D6E0"/>
            </a:solidFill>
            <a:miter lim="400000"/>
          </a:ln>
        </p:spPr>
        <p:txBody>
          <a:bodyPr lIns="26788" tIns="26788" rIns="26788" bIns="26788" anchor="ctr"/>
          <a:lstStyle/>
          <a:p>
            <a:pPr algn="ctr" defTabSz="308064">
              <a:defRPr sz="3200" b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2000"/>
          </a:p>
        </p:txBody>
      </p:sp>
      <p:sp>
        <p:nvSpPr>
          <p:cNvPr id="752" name="Shape 752"/>
          <p:cNvSpPr/>
          <p:nvPr/>
        </p:nvSpPr>
        <p:spPr>
          <a:xfrm>
            <a:off x="6959946" y="2249770"/>
            <a:ext cx="1988440" cy="2328556"/>
          </a:xfrm>
          <a:prstGeom prst="rect">
            <a:avLst/>
          </a:prstGeom>
          <a:ln w="76200">
            <a:solidFill>
              <a:srgbClr val="0BCFD8"/>
            </a:solidFill>
            <a:miter lim="400000"/>
          </a:ln>
        </p:spPr>
        <p:txBody>
          <a:bodyPr lIns="26788" tIns="26788" rIns="26788" bIns="26788" anchor="ctr"/>
          <a:lstStyle/>
          <a:p>
            <a:pPr algn="ctr" defTabSz="308064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2000"/>
          </a:p>
        </p:txBody>
      </p:sp>
      <p:sp>
        <p:nvSpPr>
          <p:cNvPr id="753" name="Shape 753"/>
          <p:cNvSpPr/>
          <p:nvPr/>
        </p:nvSpPr>
        <p:spPr>
          <a:xfrm>
            <a:off x="2445606" y="2249770"/>
            <a:ext cx="1988440" cy="2328556"/>
          </a:xfrm>
          <a:prstGeom prst="rect">
            <a:avLst/>
          </a:prstGeom>
          <a:ln w="76200">
            <a:solidFill>
              <a:srgbClr val="0BCFD8"/>
            </a:solidFill>
            <a:miter lim="400000"/>
          </a:ln>
        </p:spPr>
        <p:txBody>
          <a:bodyPr lIns="26788" tIns="26788" rIns="26788" bIns="26788" anchor="ctr"/>
          <a:lstStyle/>
          <a:p>
            <a:pPr algn="ctr" defTabSz="308064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2000"/>
          </a:p>
        </p:txBody>
      </p:sp>
      <p:sp>
        <p:nvSpPr>
          <p:cNvPr id="754" name="Shape 754"/>
          <p:cNvSpPr/>
          <p:nvPr/>
        </p:nvSpPr>
        <p:spPr>
          <a:xfrm>
            <a:off x="4701979" y="2249770"/>
            <a:ext cx="1988440" cy="2328556"/>
          </a:xfrm>
          <a:prstGeom prst="rect">
            <a:avLst/>
          </a:prstGeom>
          <a:ln w="76200">
            <a:solidFill>
              <a:srgbClr val="0BCFD8"/>
            </a:solidFill>
            <a:miter lim="400000"/>
          </a:ln>
        </p:spPr>
        <p:txBody>
          <a:bodyPr lIns="26788" tIns="26788" rIns="26788" bIns="26788" anchor="ctr"/>
          <a:lstStyle/>
          <a:p>
            <a:pPr algn="ctr" defTabSz="308064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200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6CADBCB-90C9-40AA-B762-FAACEAF55A59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0122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750" dirty="0"/>
              <a:t>What is Kubernetes?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A68DD8-55F1-4DDB-A894-47428CF80362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976" name="Shape 976"/>
          <p:cNvSpPr>
            <a:spLocks noGrp="1"/>
          </p:cNvSpPr>
          <p:nvPr>
            <p:ph sz="quarter" idx="4294967295"/>
          </p:nvPr>
        </p:nvSpPr>
        <p:spPr>
          <a:xfrm>
            <a:off x="345057" y="880374"/>
            <a:ext cx="8164513" cy="3810000"/>
          </a:xfrm>
        </p:spPr>
        <p:txBody>
          <a:bodyPr/>
          <a:lstStyle/>
          <a:p>
            <a:r>
              <a:rPr lang="en-US" sz="1250" b="1" dirty="0"/>
              <a:t>Container orchestrator</a:t>
            </a:r>
          </a:p>
          <a:p>
            <a:pPr lvl="1"/>
            <a:r>
              <a:rPr lang="en-US" sz="1250" dirty="0"/>
              <a:t>Runs and manages containers</a:t>
            </a:r>
          </a:p>
          <a:p>
            <a:pPr lvl="1"/>
            <a:r>
              <a:rPr lang="en-US" sz="1250" dirty="0"/>
              <a:t>Unified API for deploying web applications, batch jobs, and databases</a:t>
            </a:r>
          </a:p>
          <a:p>
            <a:pPr lvl="1"/>
            <a:r>
              <a:rPr lang="en-US" sz="1250" dirty="0"/>
              <a:t>Maintains and tracks the global view of the cluster </a:t>
            </a:r>
          </a:p>
          <a:p>
            <a:pPr lvl="1"/>
            <a:r>
              <a:rPr lang="en-US" sz="1250" dirty="0"/>
              <a:t>Supports multiple cloud and bare-metal environments</a:t>
            </a:r>
          </a:p>
          <a:p>
            <a:r>
              <a:rPr lang="en-US" sz="1250" b="1" dirty="0"/>
              <a:t>Manage applications, not machines</a:t>
            </a:r>
          </a:p>
          <a:p>
            <a:pPr lvl="1"/>
            <a:r>
              <a:rPr lang="en-US" sz="1250" dirty="0"/>
              <a:t>Rolling updates, canary deploys, and blue-green deployments </a:t>
            </a:r>
          </a:p>
          <a:p>
            <a:r>
              <a:rPr lang="en-US" sz="1250" b="1" dirty="0"/>
              <a:t>Designed for extensibility</a:t>
            </a:r>
          </a:p>
          <a:p>
            <a:pPr lvl="1"/>
            <a:r>
              <a:rPr lang="en-US" sz="1250" dirty="0"/>
              <a:t>Rich ecosystem of plug-ins for scheduling, storage, networking</a:t>
            </a:r>
          </a:p>
          <a:p>
            <a:r>
              <a:rPr lang="en-US" sz="1250" b="1" dirty="0"/>
              <a:t>Open source project managed by the Linux Foundation</a:t>
            </a:r>
            <a:r>
              <a:rPr lang="en-US" sz="1250" dirty="0"/>
              <a:t> </a:t>
            </a:r>
          </a:p>
          <a:p>
            <a:pPr lvl="1"/>
            <a:r>
              <a:rPr lang="en-US" sz="1250" dirty="0"/>
              <a:t>Inspired and informed by Google's experiences and internal systems</a:t>
            </a:r>
          </a:p>
          <a:p>
            <a:pPr lvl="1"/>
            <a:r>
              <a:rPr lang="en-US" sz="1250" dirty="0"/>
              <a:t>100% open source, written in Go</a:t>
            </a:r>
          </a:p>
          <a:p>
            <a:endParaRPr lang="en-US" dirty="0"/>
          </a:p>
        </p:txBody>
      </p:sp>
      <p:pic>
        <p:nvPicPr>
          <p:cNvPr id="977" name="image49.png" descr="ttps://avatars3.githubusercontent.com/u/13629408?v=3&amp;s=400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075152" y="139636"/>
            <a:ext cx="964658" cy="96440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9832096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Kubernetes Strengths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1A68DD8-55F1-4DDB-A894-47428CF80362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4294967295"/>
          </p:nvPr>
        </p:nvSpPr>
        <p:spPr>
          <a:xfrm>
            <a:off x="268035" y="964406"/>
            <a:ext cx="8479150" cy="3862074"/>
          </a:xfrm>
        </p:spPr>
        <p:txBody>
          <a:bodyPr>
            <a:normAutofit/>
          </a:bodyPr>
          <a:lstStyle/>
          <a:p>
            <a:pPr eaLnBrk="0" fontAlgn="base">
              <a:spcBef>
                <a:spcPts val="750"/>
              </a:spcBef>
            </a:pPr>
            <a:r>
              <a:rPr lang="en-US" b="1" dirty="0"/>
              <a:t>Kubernetes has a clear governance model </a:t>
            </a:r>
            <a:r>
              <a:rPr lang="en-US" dirty="0"/>
              <a:t>managed by the Linux Foundation. Google is actively driving the product features and roadmap, while allowing the rest of the ecosystem to participate. </a:t>
            </a:r>
          </a:p>
          <a:p>
            <a:pPr eaLnBrk="0" fontAlgn="base">
              <a:spcBef>
                <a:spcPts val="750"/>
              </a:spcBef>
            </a:pPr>
            <a:r>
              <a:rPr lang="en-US" b="1" dirty="0"/>
              <a:t>A growing and vibrant Kubernetes ecosystem </a:t>
            </a:r>
            <a:r>
              <a:rPr lang="en-US" dirty="0"/>
              <a:t>provides confidence to enterprises about its long-term viability.  IBM, Huawei, Intel, and Red Hat are some of the companies making prominent contributions to the project. </a:t>
            </a:r>
          </a:p>
          <a:p>
            <a:pPr eaLnBrk="0" fontAlgn="base">
              <a:spcBef>
                <a:spcPts val="750"/>
              </a:spcBef>
            </a:pPr>
            <a:r>
              <a:rPr lang="en-US" b="1" dirty="0"/>
              <a:t>The commercial viability of Kubernetes makes it an interesting choice for vendors.  </a:t>
            </a:r>
            <a:r>
              <a:rPr lang="en-US" dirty="0"/>
              <a:t>We expect to see new offerings announced over the next several months. </a:t>
            </a:r>
          </a:p>
          <a:p>
            <a:pPr eaLnBrk="0" fontAlgn="base">
              <a:spcBef>
                <a:spcPts val="750"/>
              </a:spcBef>
            </a:pPr>
            <a:r>
              <a:rPr lang="en-US" b="1" dirty="0"/>
              <a:t>Despite the expected growth in commercial distributions, Kubernetes avoids dependency and vendor lock-in </a:t>
            </a:r>
            <a:r>
              <a:rPr lang="en-US" dirty="0"/>
              <a:t>through active community participation and ecosystem support. </a:t>
            </a:r>
          </a:p>
          <a:p>
            <a:pPr eaLnBrk="0" fontAlgn="base">
              <a:spcBef>
                <a:spcPts val="750"/>
              </a:spcBef>
            </a:pPr>
            <a:r>
              <a:rPr lang="en-US" b="1" dirty="0"/>
              <a:t>Kubernetes supports a wide range of deployment options. </a:t>
            </a:r>
            <a:r>
              <a:rPr lang="en-US" dirty="0"/>
              <a:t>Customers can choose between bare metal, virtualization, private, public, and hybrid cloud deployments. It enjoys a wide range of delivery models across on-premises and cloud-based services. </a:t>
            </a:r>
          </a:p>
          <a:p>
            <a:pPr eaLnBrk="0" fontAlgn="base">
              <a:spcBef>
                <a:spcPts val="750"/>
              </a:spcBef>
            </a:pPr>
            <a:r>
              <a:rPr lang="en-US" b="1" dirty="0"/>
              <a:t>The design of Kubernetes is more operations-centric </a:t>
            </a:r>
            <a:r>
              <a:rPr lang="en-US" dirty="0"/>
              <a:t>than developer-orientated, which makes it the first choice of DevOps teams.</a:t>
            </a:r>
            <a:endParaRPr lang="en-US" dirty="0">
              <a:solidFill>
                <a:schemeClr val="bg1">
                  <a:lumMod val="40000"/>
                  <a:lumOff val="60000"/>
                </a:schemeClr>
              </a:solidFill>
            </a:endParaRPr>
          </a:p>
          <a:p>
            <a:pPr eaLnBrk="0" fontAlgn="base">
              <a:spcBef>
                <a:spcPts val="750"/>
              </a:spcBef>
            </a:pPr>
            <a:endParaRPr lang="en-US" dirty="0"/>
          </a:p>
        </p:txBody>
      </p:sp>
      <p:pic>
        <p:nvPicPr>
          <p:cNvPr id="6" name="image49.png" descr="ttps://avatars3.githubusercontent.com/u/13629408?v=3&amp;s=40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220159" y="0"/>
            <a:ext cx="964658" cy="964406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82B43C9A-9887-0140-AA8E-41384666F3E0}"/>
              </a:ext>
            </a:extLst>
          </p:cNvPr>
          <p:cNvSpPr txBox="1"/>
          <p:nvPr/>
        </p:nvSpPr>
        <p:spPr>
          <a:xfrm>
            <a:off x="794479" y="4856813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18391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CEA49037-97B8-164F-91DC-4DFE5DC1921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Content Placeholder 1">
            <a:extLst>
              <a:ext uri="{FF2B5EF4-FFF2-40B4-BE49-F238E27FC236}">
                <a16:creationId xmlns="" xmlns:a16="http://schemas.microsoft.com/office/drawing/2014/main" id="{63C46668-9ECC-704E-AADF-74DC22C714C3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0" y="3633788"/>
            <a:ext cx="9144000" cy="1192212"/>
          </a:xfrm>
        </p:spPr>
        <p:txBody>
          <a:bodyPr/>
          <a:lstStyle/>
          <a:p>
            <a:r>
              <a:rPr lang="en-US" sz="2400" dirty="0">
                <a:solidFill>
                  <a:schemeClr val="bg2"/>
                </a:solidFill>
              </a:rPr>
              <a:t>Transformation Opportunity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sz="1800" dirty="0"/>
              <a:t>Rising </a:t>
            </a:r>
            <a:r>
              <a:rPr lang="en-US" sz="1800" b="1" dirty="0">
                <a:solidFill>
                  <a:srgbClr val="FFC000"/>
                </a:solidFill>
              </a:rPr>
              <a:t>client confidence </a:t>
            </a:r>
            <a:r>
              <a:rPr lang="en-US" sz="1800" dirty="0"/>
              <a:t>+ </a:t>
            </a:r>
            <a:r>
              <a:rPr lang="en-US" sz="1800" b="1" dirty="0">
                <a:solidFill>
                  <a:srgbClr val="FFC000"/>
                </a:solidFill>
              </a:rPr>
              <a:t>maturity in tools &amp; platforms</a:t>
            </a:r>
            <a:r>
              <a:rPr lang="en-US" sz="1800" dirty="0"/>
              <a:t> </a:t>
            </a:r>
            <a:br>
              <a:rPr lang="en-US" sz="1800" dirty="0"/>
            </a:br>
            <a:r>
              <a:rPr lang="en-US" sz="1800" dirty="0"/>
              <a:t>							</a:t>
            </a:r>
            <a:r>
              <a:rPr lang="en-US" sz="1800" dirty="0">
                <a:solidFill>
                  <a:schemeClr val="bg2"/>
                </a:solidFill>
                <a:sym typeface="Wingdings" pitchFamily="2" charset="2"/>
              </a:rPr>
              <a:t> realistic expectation agility, control and flexibility</a:t>
            </a:r>
            <a:endParaRPr lang="en-US" sz="24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4149168"/>
      </p:ext>
    </p:extLst>
  </p:cSld>
  <p:clrMapOvr>
    <a:masterClrMapping/>
  </p:clrMapOvr>
</p:sld>
</file>

<file path=ppt/theme/theme1.xml><?xml version="1.0" encoding="utf-8"?>
<a:theme xmlns:a="http://schemas.openxmlformats.org/drawingml/2006/main" name="blk_background_2017">
  <a:themeElements>
    <a:clrScheme name="IBM Master Presentation 20170523 1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0064FF"/>
      </a:hlink>
      <a:folHlink>
        <a:srgbClr val="E0E0E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="" xmlns:thm15="http://schemas.microsoft.com/office/thememl/2012/main" name="DRAFT 7_IBM_Cloud_Presentation_Fast Start_2018_Mini Main and Sessions_Arial" id="{448989E2-F453-EB48-A504-083BB1AFD7E3}" vid="{B050ED43-DA11-BE41-B744-807098D861CA}"/>
    </a:ext>
  </a:extLst>
</a:theme>
</file>

<file path=ppt/theme/theme2.xml><?xml version="1.0" encoding="utf-8"?>
<a:theme xmlns:a="http://schemas.openxmlformats.org/drawingml/2006/main" name="dk_blu_background_2017">
  <a:themeElements>
    <a:clrScheme name="IBM Master Presentation 20170523 1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0064FF"/>
      </a:hlink>
      <a:folHlink>
        <a:srgbClr val="E0E0E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="" xmlns:thm15="http://schemas.microsoft.com/office/thememl/2012/main" name="DRAFT 7_IBM_Cloud_Presentation_Fast Start_2018_Mini Main and Sessions_Arial" id="{448989E2-F453-EB48-A504-083BB1AFD7E3}" vid="{C99EB306-4F64-C242-BE13-5B49035DDC3E}"/>
    </a:ext>
  </a:extLst>
</a:theme>
</file>

<file path=ppt/theme/theme3.xml><?xml version="1.0" encoding="utf-8"?>
<a:theme xmlns:a="http://schemas.openxmlformats.org/drawingml/2006/main" name="gry_background_2017">
  <a:themeElements>
    <a:clrScheme name="IBM Master Presentation 20170523 1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0064FF"/>
      </a:hlink>
      <a:folHlink>
        <a:srgbClr val="E0E0E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>
        <a:ln w="6350">
          <a:solidFill>
            <a:schemeClr val="tx2">
              <a:lumMod val="50000"/>
            </a:schemeClr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="" xmlns:thm15="http://schemas.microsoft.com/office/thememl/2012/main" name="DRAFT 7_IBM_Cloud_Presentation_Fast Start_2018_Mini Main and Sessions_Arial" id="{448989E2-F453-EB48-A504-083BB1AFD7E3}" vid="{07DB8211-143D-D64F-904E-1520B9F17183}"/>
    </a:ext>
  </a:extLst>
</a:theme>
</file>

<file path=ppt/theme/theme4.xml><?xml version="1.0" encoding="utf-8"?>
<a:theme xmlns:a="http://schemas.openxmlformats.org/drawingml/2006/main" name="wht_background_2017">
  <a:themeElements>
    <a:clrScheme name="IBM Master Presentation 20170523 1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0064FF"/>
      </a:hlink>
      <a:folHlink>
        <a:srgbClr val="E0E0E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="" xmlns:thm15="http://schemas.microsoft.com/office/thememl/2012/main" name="DRAFT 7_IBM_Cloud_Presentation_Fast Start_2018_Mini Main and Sessions_Arial" id="{448989E2-F453-EB48-A504-083BB1AFD7E3}" vid="{A9EE2942-96FA-7B41-8904-00DEB1B826B4}"/>
    </a:ext>
  </a:extLst>
</a:theme>
</file>

<file path=ppt/theme/theme5.xml><?xml version="1.0" encoding="utf-8"?>
<a:theme xmlns:a="http://schemas.openxmlformats.org/drawingml/2006/main" name="1_wht_background_2017">
  <a:themeElements>
    <a:clrScheme name="IBM Master Presentation 20170523 1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0064FF"/>
      </a:hlink>
      <a:folHlink>
        <a:srgbClr val="E0E0E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="" xmlns:thm15="http://schemas.microsoft.com/office/thememl/2012/main" name="DRAFT 7_IBM_Cloud_Presentation_Fast Start_2018_Mini Main and Sessions_Arial" id="{448989E2-F453-EB48-A504-083BB1AFD7E3}" vid="{69E3344E-065F-7B4B-8991-E5AD7C8A66B7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IBM_Cloud_Presentation_Fast Start_2018_Mini Main and Sessions_Arial_Dec. 01 UPDATE</Template>
  <TotalTime>2817</TotalTime>
  <Words>1192</Words>
  <Application>Microsoft Office PowerPoint</Application>
  <PresentationFormat>On-screen Show (16:9)</PresentationFormat>
  <Paragraphs>165</Paragraphs>
  <Slides>20</Slides>
  <Notes>14</Notes>
  <HiddenSlides>0</HiddenSlides>
  <MMClips>0</MMClips>
  <ScaleCrop>false</ScaleCrop>
  <HeadingPairs>
    <vt:vector size="4" baseType="variant">
      <vt:variant>
        <vt:lpstr>Theme</vt:lpstr>
      </vt:variant>
      <vt:variant>
        <vt:i4>5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blk_background_2017</vt:lpstr>
      <vt:lpstr>dk_blu_background_2017</vt:lpstr>
      <vt:lpstr>gry_background_2017</vt:lpstr>
      <vt:lpstr>wht_background_2017</vt:lpstr>
      <vt:lpstr>1_wht_background_2017</vt:lpstr>
      <vt:lpstr>Container Ecosystem Layers</vt:lpstr>
      <vt:lpstr>Level Set :: Container Value Proposition</vt:lpstr>
      <vt:lpstr>PowerPoint Presentation</vt:lpstr>
      <vt:lpstr>PowerPoint Presentation</vt:lpstr>
      <vt:lpstr>PowerPoint Presentation</vt:lpstr>
      <vt:lpstr>PowerPoint Presentation</vt:lpstr>
      <vt:lpstr>What is Kubernetes?</vt:lpstr>
      <vt:lpstr>Kubernetes Strengths</vt:lpstr>
      <vt:lpstr>PowerPoint Presentation</vt:lpstr>
      <vt:lpstr>IBM Cloud Private</vt:lpstr>
      <vt:lpstr>What opportunities are IBM clients perceiving?</vt:lpstr>
      <vt:lpstr>PowerPoint Presentation</vt:lpstr>
      <vt:lpstr>PowerPoint Presentation</vt:lpstr>
      <vt:lpstr>PowerPoint Presentation</vt:lpstr>
      <vt:lpstr>IBM Cloud Private as a transformation agent and deployment vehicle</vt:lpstr>
      <vt:lpstr>PowerPoint Presentation</vt:lpstr>
      <vt:lpstr>PowerPoint Presentation</vt:lpstr>
      <vt:lpstr>Use case summary</vt:lpstr>
      <vt:lpstr>PowerPoint Presentation</vt:lpstr>
      <vt:lpstr>PowerPoint Presentation</vt:lpstr>
    </vt:vector>
  </TitlesOfParts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SECTIONS FOR DISCUSSION Content Creator Guidance, Slides1-7 Quick View Template. Slides 8-100  Full Template + Options, Slides 101-121 Content Creator Additional Info, 122-76</dc:title>
  <dc:creator>Rita Pensa</dc:creator>
  <cp:lastModifiedBy>ADMINIBM</cp:lastModifiedBy>
  <cp:revision>113</cp:revision>
  <dcterms:created xsi:type="dcterms:W3CDTF">2017-12-04T20:36:45Z</dcterms:created>
  <dcterms:modified xsi:type="dcterms:W3CDTF">2018-05-03T16:33:00Z</dcterms:modified>
</cp:coreProperties>
</file>